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notesMasterIdLst>
    <p:notesMasterId r:id="rId138"/>
  </p:notesMasterIdLst>
  <p:sldIdLst>
    <p:sldId id="463" r:id="rId2"/>
    <p:sldId id="451" r:id="rId3"/>
    <p:sldId id="757" r:id="rId4"/>
    <p:sldId id="632" r:id="rId5"/>
    <p:sldId id="450" r:id="rId6"/>
    <p:sldId id="758" r:id="rId7"/>
    <p:sldId id="759" r:id="rId8"/>
    <p:sldId id="452" r:id="rId9"/>
    <p:sldId id="541" r:id="rId10"/>
    <p:sldId id="752" r:id="rId11"/>
    <p:sldId id="417" r:id="rId12"/>
    <p:sldId id="542" r:id="rId13"/>
    <p:sldId id="525" r:id="rId14"/>
    <p:sldId id="524" r:id="rId15"/>
    <p:sldId id="638" r:id="rId16"/>
    <p:sldId id="640" r:id="rId17"/>
    <p:sldId id="751" r:id="rId18"/>
    <p:sldId id="641" r:id="rId19"/>
    <p:sldId id="642" r:id="rId20"/>
    <p:sldId id="644" r:id="rId21"/>
    <p:sldId id="637" r:id="rId22"/>
    <p:sldId id="523" r:id="rId23"/>
    <p:sldId id="646" r:id="rId24"/>
    <p:sldId id="517" r:id="rId25"/>
    <p:sldId id="512" r:id="rId26"/>
    <p:sldId id="513" r:id="rId27"/>
    <p:sldId id="514" r:id="rId28"/>
    <p:sldId id="649" r:id="rId29"/>
    <p:sldId id="650" r:id="rId30"/>
    <p:sldId id="651" r:id="rId31"/>
    <p:sldId id="652" r:id="rId32"/>
    <p:sldId id="654" r:id="rId33"/>
    <p:sldId id="655" r:id="rId34"/>
    <p:sldId id="656" r:id="rId35"/>
    <p:sldId id="753" r:id="rId36"/>
    <p:sldId id="519" r:id="rId37"/>
    <p:sldId id="539" r:id="rId38"/>
    <p:sldId id="723" r:id="rId39"/>
    <p:sldId id="454" r:id="rId40"/>
    <p:sldId id="455" r:id="rId41"/>
    <p:sldId id="722" r:id="rId42"/>
    <p:sldId id="456" r:id="rId43"/>
    <p:sldId id="457" r:id="rId44"/>
    <p:sldId id="717" r:id="rId45"/>
    <p:sldId id="657" r:id="rId46"/>
    <p:sldId id="662" r:id="rId47"/>
    <p:sldId id="665" r:id="rId48"/>
    <p:sldId id="666" r:id="rId49"/>
    <p:sldId id="754" r:id="rId50"/>
    <p:sldId id="669" r:id="rId51"/>
    <p:sldId id="675" r:id="rId52"/>
    <p:sldId id="676" r:id="rId53"/>
    <p:sldId id="679" r:id="rId54"/>
    <p:sldId id="680" r:id="rId55"/>
    <p:sldId id="681" r:id="rId56"/>
    <p:sldId id="683" r:id="rId57"/>
    <p:sldId id="684" r:id="rId58"/>
    <p:sldId id="685" r:id="rId59"/>
    <p:sldId id="686" r:id="rId60"/>
    <p:sldId id="687" r:id="rId61"/>
    <p:sldId id="688" r:id="rId62"/>
    <p:sldId id="689" r:id="rId63"/>
    <p:sldId id="690" r:id="rId64"/>
    <p:sldId id="691" r:id="rId65"/>
    <p:sldId id="692" r:id="rId66"/>
    <p:sldId id="710" r:id="rId67"/>
    <p:sldId id="711" r:id="rId68"/>
    <p:sldId id="712" r:id="rId69"/>
    <p:sldId id="713" r:id="rId70"/>
    <p:sldId id="714" r:id="rId71"/>
    <p:sldId id="715" r:id="rId72"/>
    <p:sldId id="716" r:id="rId73"/>
    <p:sldId id="699" r:id="rId74"/>
    <p:sldId id="700" r:id="rId75"/>
    <p:sldId id="701" r:id="rId76"/>
    <p:sldId id="702" r:id="rId77"/>
    <p:sldId id="703" r:id="rId78"/>
    <p:sldId id="750" r:id="rId79"/>
    <p:sldId id="705" r:id="rId80"/>
    <p:sldId id="706" r:id="rId81"/>
    <p:sldId id="707" r:id="rId82"/>
    <p:sldId id="708" r:id="rId83"/>
    <p:sldId id="709" r:id="rId84"/>
    <p:sldId id="630" r:id="rId85"/>
    <p:sldId id="437" r:id="rId86"/>
    <p:sldId id="439" r:id="rId87"/>
    <p:sldId id="520" r:id="rId88"/>
    <p:sldId id="521" r:id="rId89"/>
    <p:sldId id="522" r:id="rId90"/>
    <p:sldId id="441" r:id="rId91"/>
    <p:sldId id="444" r:id="rId92"/>
    <p:sldId id="445" r:id="rId93"/>
    <p:sldId id="446" r:id="rId94"/>
    <p:sldId id="448" r:id="rId95"/>
    <p:sldId id="449" r:id="rId96"/>
    <p:sldId id="562" r:id="rId97"/>
    <p:sldId id="561" r:id="rId98"/>
    <p:sldId id="563" r:id="rId99"/>
    <p:sldId id="564" r:id="rId100"/>
    <p:sldId id="755" r:id="rId101"/>
    <p:sldId id="756" r:id="rId102"/>
    <p:sldId id="559" r:id="rId103"/>
    <p:sldId id="460" r:id="rId104"/>
    <p:sldId id="726" r:id="rId105"/>
    <p:sldId id="725" r:id="rId106"/>
    <p:sldId id="749" r:id="rId107"/>
    <p:sldId id="727" r:id="rId108"/>
    <p:sldId id="747" r:id="rId109"/>
    <p:sldId id="748" r:id="rId110"/>
    <p:sldId id="728" r:id="rId111"/>
    <p:sldId id="729" r:id="rId112"/>
    <p:sldId id="730" r:id="rId113"/>
    <p:sldId id="733" r:id="rId114"/>
    <p:sldId id="760" r:id="rId115"/>
    <p:sldId id="736" r:id="rId116"/>
    <p:sldId id="737" r:id="rId117"/>
    <p:sldId id="739" r:id="rId118"/>
    <p:sldId id="740" r:id="rId119"/>
    <p:sldId id="745" r:id="rId120"/>
    <p:sldId id="505" r:id="rId121"/>
    <p:sldId id="547" r:id="rId122"/>
    <p:sldId id="550" r:id="rId123"/>
    <p:sldId id="551" r:id="rId124"/>
    <p:sldId id="552" r:id="rId125"/>
    <p:sldId id="554" r:id="rId126"/>
    <p:sldId id="556" r:id="rId127"/>
    <p:sldId id="718" r:id="rId128"/>
    <p:sldId id="511" r:id="rId129"/>
    <p:sldId id="470" r:id="rId130"/>
    <p:sldId id="469" r:id="rId131"/>
    <p:sldId id="476" r:id="rId132"/>
    <p:sldId id="475" r:id="rId133"/>
    <p:sldId id="474" r:id="rId134"/>
    <p:sldId id="473" r:id="rId135"/>
    <p:sldId id="467" r:id="rId136"/>
    <p:sldId id="464" r:id="rId137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CC"/>
    <a:srgbClr val="4AB2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928" autoAdjust="0"/>
  </p:normalViewPr>
  <p:slideViewPr>
    <p:cSldViewPr>
      <p:cViewPr>
        <p:scale>
          <a:sx n="79" d="100"/>
          <a:sy n="79" d="100"/>
        </p:scale>
        <p:origin x="-111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993456313155011"/>
          <c:y val="2.7262671297392078E-2"/>
          <c:w val="0.63108861000473282"/>
          <c:h val="0.946387570693203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solidFill>
                  <a:srgbClr val="000000"/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844-4D45-A3F3-9DECA312A6D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solidFill>
                  <a:srgbClr val="000000"/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844-4D45-A3F3-9DECA312A6D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solidFill>
                  <a:srgbClr val="000000"/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844-4D45-A3F3-9DECA312A6D7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rgbClr val="000000"/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844-4D45-A3F3-9DECA312A6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Переможці ІІ, ІІІ етапів учнівський олімпіад</c:v>
                </c:pt>
                <c:pt idx="1">
                  <c:v>Слухачі МАН</c:v>
                </c:pt>
                <c:pt idx="2">
                  <c:v>Переможці конкурсів по лінії МЦПО</c:v>
                </c:pt>
                <c:pt idx="3">
                  <c:v>Переможці спортивних змагань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5</c:v>
                </c:pt>
                <c:pt idx="2">
                  <c:v>38</c:v>
                </c:pt>
                <c:pt idx="3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844-4D45-A3F3-9DECA312A6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90385E-49C4-4678-859B-94D22B9F16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B21382-901D-4AA6-9AFF-2E7B8879F81A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/>
            <a:t>Для підняття рівня надійності транспортування тепла до споживачів та зниження втрат в теплових </a:t>
          </a:r>
          <a:r>
            <a:rPr lang="uk-UA" dirty="0" err="1" smtClean="0"/>
            <a:t>мережахКП</a:t>
          </a:r>
          <a:r>
            <a:rPr lang="uk-UA" dirty="0" smtClean="0"/>
            <a:t> «Глухівський тепловий район» було проведено повну заміну 137 погонних метрів в двотрубному вимірі труб різних діаметрів на суму  297,82 тис. грн.</a:t>
          </a:r>
          <a:endParaRPr lang="ru-RU" dirty="0" smtClean="0"/>
        </a:p>
        <a:p>
          <a:pPr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8F907C8-BB7E-4323-9872-759C797AB24D}" type="parTrans" cxnId="{8D5DE666-6AA5-4570-A3F4-2CA2CCE0885D}">
      <dgm:prSet/>
      <dgm:spPr/>
      <dgm:t>
        <a:bodyPr/>
        <a:lstStyle/>
        <a:p>
          <a:endParaRPr lang="ru-RU"/>
        </a:p>
      </dgm:t>
    </dgm:pt>
    <dgm:pt modelId="{0BD5DDBE-6CC6-4510-9EDE-1BDD8A2B8BF4}" type="sibTrans" cxnId="{8D5DE666-6AA5-4570-A3F4-2CA2CCE0885D}">
      <dgm:prSet/>
      <dgm:spPr/>
      <dgm:t>
        <a:bodyPr/>
        <a:lstStyle/>
        <a:p>
          <a:endParaRPr lang="ru-RU"/>
        </a:p>
      </dgm:t>
    </dgm:pt>
    <dgm:pt modelId="{3E172011-5006-488D-8BC3-399B23154A57}" type="pres">
      <dgm:prSet presAssocID="{5890385E-49C4-4678-859B-94D22B9F16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1E6184-D160-4A3F-9AD5-F198A2835ADB}" type="pres">
      <dgm:prSet presAssocID="{46B21382-901D-4AA6-9AFF-2E7B8879F81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5DE666-6AA5-4570-A3F4-2CA2CCE0885D}" srcId="{5890385E-49C4-4678-859B-94D22B9F1633}" destId="{46B21382-901D-4AA6-9AFF-2E7B8879F81A}" srcOrd="0" destOrd="0" parTransId="{68F907C8-BB7E-4323-9872-759C797AB24D}" sibTransId="{0BD5DDBE-6CC6-4510-9EDE-1BDD8A2B8BF4}"/>
    <dgm:cxn modelId="{5A031C54-497A-4F36-A67B-00C1748B02D9}" type="presOf" srcId="{5890385E-49C4-4678-859B-94D22B9F1633}" destId="{3E172011-5006-488D-8BC3-399B23154A57}" srcOrd="0" destOrd="0" presId="urn:microsoft.com/office/officeart/2005/8/layout/vList2"/>
    <dgm:cxn modelId="{873775EE-CB13-4E4D-B0EE-AB6DF68B355D}" type="presOf" srcId="{46B21382-901D-4AA6-9AFF-2E7B8879F81A}" destId="{E51E6184-D160-4A3F-9AD5-F198A2835ADB}" srcOrd="0" destOrd="0" presId="urn:microsoft.com/office/officeart/2005/8/layout/vList2"/>
    <dgm:cxn modelId="{985BEA48-7BC9-4F83-B0E6-C348D5D2415B}" type="presParOf" srcId="{3E172011-5006-488D-8BC3-399B23154A57}" destId="{E51E6184-D160-4A3F-9AD5-F198A2835A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41EED6-1F8B-458F-8C30-DEA4F8FD14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95692-0B9D-4F38-91F1-DF6ADF47F8D4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0" i="0" baseline="0" dirty="0" smtClean="0"/>
            <a:t>В котельні по вул. Терещенків, 6 було замінено два застарілі газові котли НІІСТУ-5 на сучасний газовий котел моделі КСВ-1.0 (ВК-32) з повною модернізацією системи газового забезпечення котельні та встановлено новий твердопаливний котел BRS-600. 92%. В котельні по вул. Терещенків, 47 було виконано заміну 2х застарілих газифікованих котлів НІІСТУ-5 на сучасний газовий </a:t>
          </a:r>
          <a:r>
            <a:rPr lang="uk-UA" b="0" i="0" baseline="0" dirty="0" err="1" smtClean="0"/>
            <a:t>КСВа</a:t>
          </a:r>
          <a:r>
            <a:rPr lang="uk-UA" b="0" i="0" baseline="0" dirty="0" smtClean="0"/>
            <a:t> -1 (ВК-32) з ККД </a:t>
          </a:r>
          <a:endParaRPr lang="ru-RU" dirty="0" smtClean="0"/>
        </a:p>
        <a:p>
          <a:pPr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0BC52C31-EE7E-4674-8DB0-A80F18067271}" type="parTrans" cxnId="{B2BCDD0F-7F7E-40DB-B7D1-8E18B94AAE12}">
      <dgm:prSet/>
      <dgm:spPr/>
      <dgm:t>
        <a:bodyPr/>
        <a:lstStyle/>
        <a:p>
          <a:endParaRPr lang="ru-RU"/>
        </a:p>
      </dgm:t>
    </dgm:pt>
    <dgm:pt modelId="{9174D717-FE14-43D3-A910-7A46C35A68F0}" type="sibTrans" cxnId="{B2BCDD0F-7F7E-40DB-B7D1-8E18B94AAE12}">
      <dgm:prSet/>
      <dgm:spPr/>
      <dgm:t>
        <a:bodyPr/>
        <a:lstStyle/>
        <a:p>
          <a:endParaRPr lang="ru-RU"/>
        </a:p>
      </dgm:t>
    </dgm:pt>
    <dgm:pt modelId="{F5D591EA-7325-48D9-A928-10BBC2E07E5B}" type="pres">
      <dgm:prSet presAssocID="{FE41EED6-1F8B-458F-8C30-DEA4F8FD14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D93A7B-0AD0-4203-A76E-19FC8598DC28}" type="pres">
      <dgm:prSet presAssocID="{81895692-0B9D-4F38-91F1-DF6ADF47F8D4}" presName="parentText" presStyleLbl="node1" presStyleIdx="0" presStyleCnt="1" custLinFactNeighborX="5797" custLinFactNeighborY="-19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BCDD0F-7F7E-40DB-B7D1-8E18B94AAE12}" srcId="{FE41EED6-1F8B-458F-8C30-DEA4F8FD1445}" destId="{81895692-0B9D-4F38-91F1-DF6ADF47F8D4}" srcOrd="0" destOrd="0" parTransId="{0BC52C31-EE7E-4674-8DB0-A80F18067271}" sibTransId="{9174D717-FE14-43D3-A910-7A46C35A68F0}"/>
    <dgm:cxn modelId="{81A0DE9F-9838-4400-B439-281BD17B3B8D}" type="presOf" srcId="{81895692-0B9D-4F38-91F1-DF6ADF47F8D4}" destId="{0FD93A7B-0AD0-4203-A76E-19FC8598DC28}" srcOrd="0" destOrd="0" presId="urn:microsoft.com/office/officeart/2005/8/layout/vList2"/>
    <dgm:cxn modelId="{A5D2065A-7E8D-45CB-9E62-CBA58AF5FD3E}" type="presOf" srcId="{FE41EED6-1F8B-458F-8C30-DEA4F8FD1445}" destId="{F5D591EA-7325-48D9-A928-10BBC2E07E5B}" srcOrd="0" destOrd="0" presId="urn:microsoft.com/office/officeart/2005/8/layout/vList2"/>
    <dgm:cxn modelId="{7D779D9B-FB78-47A0-A1F1-828376D27B99}" type="presParOf" srcId="{F5D591EA-7325-48D9-A928-10BBC2E07E5B}" destId="{0FD93A7B-0AD0-4203-A76E-19FC8598DC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7451DB-855A-4C08-B81D-DFD854680B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5641BB2-1847-4475-AFF3-B51DFC1A7B33}">
      <dgm:prSet/>
      <dgm:spPr/>
      <dgm:t>
        <a:bodyPr/>
        <a:lstStyle/>
        <a:p>
          <a:pPr rtl="0"/>
          <a:r>
            <a:rPr lang="uk-UA" smtClean="0"/>
            <a:t>Виконання даних заходів по трьом котельням дозволило на 20% знизити витрати палива на вироблення теплової енергії.</a:t>
          </a:r>
          <a:endParaRPr lang="ru-RU"/>
        </a:p>
      </dgm:t>
    </dgm:pt>
    <dgm:pt modelId="{D55D3065-08B7-4C5A-B91E-3050AD1BC042}" type="parTrans" cxnId="{117E5CF4-D389-414D-A623-C2E370910BEE}">
      <dgm:prSet/>
      <dgm:spPr/>
      <dgm:t>
        <a:bodyPr/>
        <a:lstStyle/>
        <a:p>
          <a:endParaRPr lang="ru-RU"/>
        </a:p>
      </dgm:t>
    </dgm:pt>
    <dgm:pt modelId="{F4883A93-5460-4F95-B4DB-9B6C5E8E0F44}" type="sibTrans" cxnId="{117E5CF4-D389-414D-A623-C2E370910BEE}">
      <dgm:prSet/>
      <dgm:spPr/>
      <dgm:t>
        <a:bodyPr/>
        <a:lstStyle/>
        <a:p>
          <a:endParaRPr lang="ru-RU"/>
        </a:p>
      </dgm:t>
    </dgm:pt>
    <dgm:pt modelId="{82E22844-4794-435F-A2A8-ABA0367A43EB}" type="pres">
      <dgm:prSet presAssocID="{597451DB-855A-4C08-B81D-DFD854680B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4C9762-C66E-4FAC-B05E-863463012604}" type="pres">
      <dgm:prSet presAssocID="{55641BB2-1847-4475-AFF3-B51DFC1A7B33}" presName="parentText" presStyleLbl="node1" presStyleIdx="0" presStyleCnt="1" custLinFactNeighborX="-2128" custLinFactNeighborY="-11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24E628-BB7D-455B-B19D-61AD114B4315}" type="presOf" srcId="{597451DB-855A-4C08-B81D-DFD854680B99}" destId="{82E22844-4794-435F-A2A8-ABA0367A43EB}" srcOrd="0" destOrd="0" presId="urn:microsoft.com/office/officeart/2005/8/layout/vList2"/>
    <dgm:cxn modelId="{1976E910-4FCC-4D54-B115-D0F81F3B3F90}" type="presOf" srcId="{55641BB2-1847-4475-AFF3-B51DFC1A7B33}" destId="{914C9762-C66E-4FAC-B05E-863463012604}" srcOrd="0" destOrd="0" presId="urn:microsoft.com/office/officeart/2005/8/layout/vList2"/>
    <dgm:cxn modelId="{117E5CF4-D389-414D-A623-C2E370910BEE}" srcId="{597451DB-855A-4C08-B81D-DFD854680B99}" destId="{55641BB2-1847-4475-AFF3-B51DFC1A7B33}" srcOrd="0" destOrd="0" parTransId="{D55D3065-08B7-4C5A-B91E-3050AD1BC042}" sibTransId="{F4883A93-5460-4F95-B4DB-9B6C5E8E0F44}"/>
    <dgm:cxn modelId="{5FC03C44-B820-4D13-AF35-F5F92CAAA9CA}" type="presParOf" srcId="{82E22844-4794-435F-A2A8-ABA0367A43EB}" destId="{914C9762-C66E-4FAC-B05E-86346301260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8BBE73-404C-40BE-8638-BDC52D0E99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E1F3BB-8CBD-4A7E-BAA6-9C4DAD20DE11}">
      <dgm:prSet custT="1"/>
      <dgm:spPr/>
      <dgm:t>
        <a:bodyPr/>
        <a:lstStyle/>
        <a:p>
          <a:pPr algn="ctr" rtl="0"/>
          <a:r>
            <a:rPr lang="uk-UA" sz="2000" i="1" dirty="0" smtClean="0"/>
            <a:t>КП «</a:t>
          </a:r>
          <a:r>
            <a:rPr lang="uk-UA" sz="2000" i="1" dirty="0" err="1" smtClean="0"/>
            <a:t>Глухівский</a:t>
          </a:r>
          <a:r>
            <a:rPr lang="uk-UA" sz="2000" i="1" dirty="0" smtClean="0"/>
            <a:t> тепловий район»  встановлено 77 вузлів обліку тепла в багатоповерхових житлових будинках </a:t>
          </a:r>
        </a:p>
        <a:p>
          <a:pPr algn="ctr" rtl="0"/>
          <a:r>
            <a:rPr lang="uk-UA" sz="2000" i="1" dirty="0" smtClean="0"/>
            <a:t>на суму  2,3 млн. гривень</a:t>
          </a:r>
          <a:r>
            <a:rPr lang="uk-UA" sz="2000" dirty="0" smtClean="0"/>
            <a:t>.</a:t>
          </a:r>
          <a:endParaRPr lang="ru-RU" sz="2000" dirty="0"/>
        </a:p>
      </dgm:t>
    </dgm:pt>
    <dgm:pt modelId="{F4835603-96E4-4D90-BC96-FFE2F3F67C4A}" type="parTrans" cxnId="{12B1C531-3EDE-4F35-9972-791F2DB80256}">
      <dgm:prSet/>
      <dgm:spPr/>
      <dgm:t>
        <a:bodyPr/>
        <a:lstStyle/>
        <a:p>
          <a:endParaRPr lang="ru-RU"/>
        </a:p>
      </dgm:t>
    </dgm:pt>
    <dgm:pt modelId="{CD8AA83F-CEB6-4C87-B5EC-C963DEFD01BD}" type="sibTrans" cxnId="{12B1C531-3EDE-4F35-9972-791F2DB80256}">
      <dgm:prSet/>
      <dgm:spPr/>
      <dgm:t>
        <a:bodyPr/>
        <a:lstStyle/>
        <a:p>
          <a:endParaRPr lang="ru-RU"/>
        </a:p>
      </dgm:t>
    </dgm:pt>
    <dgm:pt modelId="{B6F3666E-1CF0-4661-9BD4-ABDB9980EB56}" type="pres">
      <dgm:prSet presAssocID="{FF8BBE73-404C-40BE-8638-BDC52D0E99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8F217D-B545-4059-809D-C57070D98D58}" type="pres">
      <dgm:prSet presAssocID="{D4E1F3BB-8CBD-4A7E-BAA6-9C4DAD20DE11}" presName="parentText" presStyleLbl="node1" presStyleIdx="0" presStyleCnt="1" custScaleX="97802" custScaleY="170424" custLinFactNeighborX="2675" custLinFactNeighborY="207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822846-ACE3-47B6-97FD-8F73A90E80B7}" type="presOf" srcId="{FF8BBE73-404C-40BE-8638-BDC52D0E996E}" destId="{B6F3666E-1CF0-4661-9BD4-ABDB9980EB56}" srcOrd="0" destOrd="0" presId="urn:microsoft.com/office/officeart/2005/8/layout/vList2"/>
    <dgm:cxn modelId="{12B1C531-3EDE-4F35-9972-791F2DB80256}" srcId="{FF8BBE73-404C-40BE-8638-BDC52D0E996E}" destId="{D4E1F3BB-8CBD-4A7E-BAA6-9C4DAD20DE11}" srcOrd="0" destOrd="0" parTransId="{F4835603-96E4-4D90-BC96-FFE2F3F67C4A}" sibTransId="{CD8AA83F-CEB6-4C87-B5EC-C963DEFD01BD}"/>
    <dgm:cxn modelId="{AB42F699-66FC-4B7F-A015-39C1F229859E}" type="presOf" srcId="{D4E1F3BB-8CBD-4A7E-BAA6-9C4DAD20DE11}" destId="{8F8F217D-B545-4059-809D-C57070D98D58}" srcOrd="0" destOrd="0" presId="urn:microsoft.com/office/officeart/2005/8/layout/vList2"/>
    <dgm:cxn modelId="{4D0ED28D-A8EC-46B5-8814-004613317C92}" type="presParOf" srcId="{B6F3666E-1CF0-4661-9BD4-ABDB9980EB56}" destId="{8F8F217D-B545-4059-809D-C57070D98D5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D27275-DD78-4592-93EF-678F424A3D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DE9F6-8001-4A3B-8776-D9E03C0163A2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i="1" dirty="0" smtClean="0"/>
            <a:t>Перехід споживачів категорії населення на прилади обліку тепла дозволив в опалювальний період 2016-2017 років здешевити вартість тепла на 35,4 %,  розрахункова вартість теплової енергії за 1 м² складала </a:t>
          </a:r>
          <a:r>
            <a:rPr lang="uk-UA" i="1" dirty="0" smtClean="0">
              <a:solidFill>
                <a:srgbClr val="FF0000"/>
              </a:solidFill>
            </a:rPr>
            <a:t>36 грн. 88 коп</a:t>
          </a:r>
          <a:r>
            <a:rPr lang="uk-UA" i="1" dirty="0" smtClean="0"/>
            <a:t>.,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i="1" dirty="0" smtClean="0"/>
            <a:t>а фактично – </a:t>
          </a:r>
          <a:r>
            <a:rPr lang="uk-UA" i="1" dirty="0" smtClean="0">
              <a:solidFill>
                <a:srgbClr val="FF0000"/>
              </a:solidFill>
            </a:rPr>
            <a:t>23 грн. 81 коп</a:t>
          </a:r>
          <a:r>
            <a:rPr lang="uk-UA" i="1" dirty="0" smtClean="0"/>
            <a:t>.</a:t>
          </a:r>
          <a:endParaRPr lang="ru-RU" dirty="0" smtClean="0"/>
        </a:p>
        <a:p>
          <a:pPr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 smtClean="0"/>
        </a:p>
        <a:p>
          <a:pPr algn="l" rtl="0"/>
          <a:endParaRPr lang="ru-RU" dirty="0"/>
        </a:p>
      </dgm:t>
    </dgm:pt>
    <dgm:pt modelId="{337E74C4-E3AB-46EF-B0CA-8B0215C8A2A6}" type="parTrans" cxnId="{4E0E221D-2CD2-4474-9B76-26D51DC644DB}">
      <dgm:prSet/>
      <dgm:spPr/>
      <dgm:t>
        <a:bodyPr/>
        <a:lstStyle/>
        <a:p>
          <a:endParaRPr lang="ru-RU"/>
        </a:p>
      </dgm:t>
    </dgm:pt>
    <dgm:pt modelId="{4C36F8AF-EF10-49A2-BF4D-11DEEAF0486E}" type="sibTrans" cxnId="{4E0E221D-2CD2-4474-9B76-26D51DC644DB}">
      <dgm:prSet/>
      <dgm:spPr/>
      <dgm:t>
        <a:bodyPr/>
        <a:lstStyle/>
        <a:p>
          <a:endParaRPr lang="ru-RU"/>
        </a:p>
      </dgm:t>
    </dgm:pt>
    <dgm:pt modelId="{1CE783A4-2272-4498-9783-6733C02097CB}" type="pres">
      <dgm:prSet presAssocID="{B9D27275-DD78-4592-93EF-678F424A3D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FC00DA-A337-49A1-9751-18D95BBC410A}" type="pres">
      <dgm:prSet presAssocID="{F7ADE9F6-8001-4A3B-8776-D9E03C0163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7CF620-76D8-4484-B484-48249B7448C6}" type="presOf" srcId="{F7ADE9F6-8001-4A3B-8776-D9E03C0163A2}" destId="{2CFC00DA-A337-49A1-9751-18D95BBC410A}" srcOrd="0" destOrd="0" presId="urn:microsoft.com/office/officeart/2005/8/layout/vList2"/>
    <dgm:cxn modelId="{DC4B62C9-9C0C-4EE8-904C-260C10718C18}" type="presOf" srcId="{B9D27275-DD78-4592-93EF-678F424A3D27}" destId="{1CE783A4-2272-4498-9783-6733C02097CB}" srcOrd="0" destOrd="0" presId="urn:microsoft.com/office/officeart/2005/8/layout/vList2"/>
    <dgm:cxn modelId="{4E0E221D-2CD2-4474-9B76-26D51DC644DB}" srcId="{B9D27275-DD78-4592-93EF-678F424A3D27}" destId="{F7ADE9F6-8001-4A3B-8776-D9E03C0163A2}" srcOrd="0" destOrd="0" parTransId="{337E74C4-E3AB-46EF-B0CA-8B0215C8A2A6}" sibTransId="{4C36F8AF-EF10-49A2-BF4D-11DEEAF0486E}"/>
    <dgm:cxn modelId="{3A1A19A5-D079-4FED-A759-A507C7ACFB93}" type="presParOf" srcId="{1CE783A4-2272-4498-9783-6733C02097CB}" destId="{2CFC00DA-A337-49A1-9751-18D95BBC41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4191DD-FD47-4DA1-909C-3A1C5DD130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D16409-E966-4AFB-B62E-61D14B1CA6D3}">
      <dgm:prSet/>
      <dgm:spPr/>
      <dgm:t>
        <a:bodyPr/>
        <a:lstStyle/>
        <a:p>
          <a:pPr algn="ctr" rtl="0"/>
          <a:r>
            <a:rPr lang="uk-UA" dirty="0" err="1" smtClean="0"/>
            <a:t>Глуховським</a:t>
          </a:r>
          <a:r>
            <a:rPr lang="uk-UA" dirty="0" smtClean="0"/>
            <a:t> комунальним виробничим управлінням водогінно-каналізаційного господарства </a:t>
          </a:r>
          <a:r>
            <a:rPr lang="ru-RU" b="0" dirty="0" err="1" smtClean="0"/>
            <a:t>було</a:t>
          </a:r>
          <a:r>
            <a:rPr lang="ru-RU" b="0" dirty="0" smtClean="0"/>
            <a:t> </a:t>
          </a:r>
          <a:r>
            <a:rPr lang="ru-RU" b="0" dirty="0" err="1" smtClean="0"/>
            <a:t>придбано</a:t>
          </a:r>
          <a:r>
            <a:rPr lang="ru-RU" b="0" dirty="0" smtClean="0"/>
            <a:t> 2 </a:t>
          </a:r>
          <a:r>
            <a:rPr lang="ru-RU" b="0" dirty="0" err="1" smtClean="0"/>
            <a:t>е</a:t>
          </a:r>
          <a:r>
            <a:rPr lang="ru-RU" dirty="0" err="1" smtClean="0"/>
            <a:t>лектронасоса</a:t>
          </a:r>
          <a:r>
            <a:rPr lang="ru-RU" dirty="0" smtClean="0"/>
            <a:t>  ГНОМ 50/25   </a:t>
          </a:r>
          <a:r>
            <a:rPr lang="ru-RU" dirty="0" err="1" smtClean="0"/>
            <a:t>вартістю</a:t>
          </a:r>
          <a:r>
            <a:rPr lang="ru-RU" dirty="0" smtClean="0"/>
            <a:t> </a:t>
          </a:r>
        </a:p>
        <a:p>
          <a:pPr algn="ctr" rtl="0"/>
          <a:r>
            <a:rPr lang="ru-RU" dirty="0" smtClean="0"/>
            <a:t>26,3 тис. грн., на </a:t>
          </a:r>
          <a:r>
            <a:rPr lang="ru-RU" dirty="0" err="1" smtClean="0"/>
            <a:t>дільниці</a:t>
          </a:r>
          <a:r>
            <a:rPr lang="ru-RU" dirty="0" smtClean="0"/>
            <a:t> комплексу </a:t>
          </a:r>
          <a:r>
            <a:rPr lang="ru-RU" dirty="0" err="1" smtClean="0"/>
            <a:t>очисних</a:t>
          </a:r>
          <a:r>
            <a:rPr lang="ru-RU" dirty="0" smtClean="0"/>
            <a:t> </a:t>
          </a:r>
          <a:r>
            <a:rPr lang="ru-RU" dirty="0" err="1" smtClean="0"/>
            <a:t>споруд</a:t>
          </a:r>
          <a:r>
            <a:rPr lang="ru-RU" dirty="0" smtClean="0"/>
            <a:t>  переоснащено два </a:t>
          </a:r>
          <a:r>
            <a:rPr lang="ru-RU" dirty="0" err="1" smtClean="0"/>
            <a:t>насосних</a:t>
          </a:r>
          <a:r>
            <a:rPr lang="ru-RU" dirty="0" smtClean="0"/>
            <a:t> </a:t>
          </a:r>
          <a:r>
            <a:rPr lang="ru-RU" dirty="0" err="1" smtClean="0"/>
            <a:t>агрегати</a:t>
          </a:r>
          <a:r>
            <a:rPr lang="ru-RU" dirty="0" smtClean="0"/>
            <a:t>  СД 250/22,5А </a:t>
          </a:r>
          <a:r>
            <a:rPr lang="ru-RU" dirty="0" err="1" smtClean="0"/>
            <a:t>вартістю</a:t>
          </a:r>
          <a:endParaRPr lang="ru-RU" dirty="0" smtClean="0"/>
        </a:p>
        <a:p>
          <a:pPr algn="ctr" rtl="0"/>
          <a:r>
            <a:rPr lang="ru-RU" dirty="0" smtClean="0"/>
            <a:t> 46,7 тис. грн.</a:t>
          </a:r>
          <a:endParaRPr lang="ru-RU" dirty="0"/>
        </a:p>
      </dgm:t>
    </dgm:pt>
    <dgm:pt modelId="{42BF48A1-267E-434B-BA19-97A488D6BE18}" type="parTrans" cxnId="{AE0C0288-62EF-4D80-9302-E5B1CF07FAB6}">
      <dgm:prSet/>
      <dgm:spPr/>
      <dgm:t>
        <a:bodyPr/>
        <a:lstStyle/>
        <a:p>
          <a:endParaRPr lang="ru-RU"/>
        </a:p>
      </dgm:t>
    </dgm:pt>
    <dgm:pt modelId="{B4166B42-6968-466C-B938-A48EABBFD107}" type="sibTrans" cxnId="{AE0C0288-62EF-4D80-9302-E5B1CF07FAB6}">
      <dgm:prSet/>
      <dgm:spPr/>
      <dgm:t>
        <a:bodyPr/>
        <a:lstStyle/>
        <a:p>
          <a:endParaRPr lang="ru-RU"/>
        </a:p>
      </dgm:t>
    </dgm:pt>
    <dgm:pt modelId="{E6375EED-3D8A-4AD0-A77D-5D1A2AD345B2}" type="pres">
      <dgm:prSet presAssocID="{D04191DD-FD47-4DA1-909C-3A1C5DD130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E12A63-BD96-4237-BB6D-F6D1FF057731}" type="pres">
      <dgm:prSet presAssocID="{49D16409-E966-4AFB-B62E-61D14B1CA6D3}" presName="parentText" presStyleLbl="node1" presStyleIdx="0" presStyleCnt="1" custScaleY="113844" custLinFactNeighborX="-5050" custLinFactNeighborY="43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1C9B1E-0B52-46A0-8B0D-2C58F9AFE4DC}" type="presOf" srcId="{49D16409-E966-4AFB-B62E-61D14B1CA6D3}" destId="{68E12A63-BD96-4237-BB6D-F6D1FF057731}" srcOrd="0" destOrd="0" presId="urn:microsoft.com/office/officeart/2005/8/layout/vList2"/>
    <dgm:cxn modelId="{B12A188E-0AFD-4B32-BB17-F8144BAB4F36}" type="presOf" srcId="{D04191DD-FD47-4DA1-909C-3A1C5DD130D8}" destId="{E6375EED-3D8A-4AD0-A77D-5D1A2AD345B2}" srcOrd="0" destOrd="0" presId="urn:microsoft.com/office/officeart/2005/8/layout/vList2"/>
    <dgm:cxn modelId="{AE0C0288-62EF-4D80-9302-E5B1CF07FAB6}" srcId="{D04191DD-FD47-4DA1-909C-3A1C5DD130D8}" destId="{49D16409-E966-4AFB-B62E-61D14B1CA6D3}" srcOrd="0" destOrd="0" parTransId="{42BF48A1-267E-434B-BA19-97A488D6BE18}" sibTransId="{B4166B42-6968-466C-B938-A48EABBFD107}"/>
    <dgm:cxn modelId="{23EF3EE3-05B7-4ED6-AAE7-963695263361}" type="presParOf" srcId="{E6375EED-3D8A-4AD0-A77D-5D1A2AD345B2}" destId="{68E12A63-BD96-4237-BB6D-F6D1FF0577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719444-BCEA-42E0-9F17-0F4C33B45A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F67D6B-7821-487A-8B58-5536898D659F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За </a:t>
          </a:r>
          <a:r>
            <a:rPr lang="ru-RU" b="1" dirty="0" err="1" smtClean="0"/>
            <a:t>рахунок</a:t>
          </a:r>
          <a:r>
            <a:rPr lang="ru-RU" b="1" dirty="0" smtClean="0"/>
            <a:t> </a:t>
          </a:r>
          <a:r>
            <a:rPr lang="ru-RU" b="1" dirty="0" err="1" smtClean="0"/>
            <a:t>коштів</a:t>
          </a:r>
          <a:r>
            <a:rPr lang="ru-RU" b="1" dirty="0" smtClean="0"/>
            <a:t> </a:t>
          </a:r>
          <a:r>
            <a:rPr lang="ru-RU" b="1" dirty="0" err="1" smtClean="0"/>
            <a:t>міського</a:t>
          </a:r>
          <a:r>
            <a:rPr lang="ru-RU" b="1" dirty="0" smtClean="0"/>
            <a:t> бюджету проведено </a:t>
          </a:r>
          <a:r>
            <a:rPr lang="ru-RU" b="1" dirty="0" err="1" smtClean="0"/>
            <a:t>поточний</a:t>
          </a:r>
          <a:r>
            <a:rPr lang="ru-RU" b="1" dirty="0" smtClean="0"/>
            <a:t> ремонт </a:t>
          </a:r>
          <a:r>
            <a:rPr lang="ru-RU" b="1" dirty="0" err="1" smtClean="0"/>
            <a:t>системи</a:t>
          </a:r>
          <a:r>
            <a:rPr lang="ru-RU" b="1" dirty="0" smtClean="0"/>
            <a:t> </a:t>
          </a:r>
          <a:r>
            <a:rPr lang="ru-RU" b="1" dirty="0" err="1" smtClean="0"/>
            <a:t>опалення</a:t>
          </a:r>
          <a:r>
            <a:rPr lang="ru-RU" b="1" dirty="0" smtClean="0"/>
            <a:t> </a:t>
          </a:r>
          <a:r>
            <a:rPr lang="ru-RU" b="1" dirty="0" err="1" smtClean="0"/>
            <a:t>інфекційного</a:t>
          </a:r>
          <a:r>
            <a:rPr lang="ru-RU" b="1" dirty="0" smtClean="0"/>
            <a:t> </a:t>
          </a:r>
          <a:r>
            <a:rPr lang="ru-RU" b="1" dirty="0" err="1" smtClean="0"/>
            <a:t>відділення</a:t>
          </a:r>
          <a:r>
            <a:rPr lang="ru-RU" b="1" dirty="0" smtClean="0"/>
            <a:t> на суму 17,0 </a:t>
          </a:r>
          <a:r>
            <a:rPr lang="ru-RU" b="1" dirty="0" err="1" smtClean="0"/>
            <a:t>тис.грн</a:t>
          </a:r>
          <a:r>
            <a:rPr lang="ru-RU" b="1" dirty="0" smtClean="0"/>
            <a:t>. </a:t>
          </a:r>
          <a:r>
            <a:rPr lang="ru-RU" b="1" dirty="0" err="1" smtClean="0"/>
            <a:t>Розроблено</a:t>
          </a:r>
          <a:r>
            <a:rPr lang="ru-RU" b="1" dirty="0" smtClean="0"/>
            <a:t> проект </a:t>
          </a:r>
          <a:r>
            <a:rPr lang="ru-RU" b="1" dirty="0" err="1" smtClean="0"/>
            <a:t>кошторисної</a:t>
          </a:r>
          <a:r>
            <a:rPr lang="ru-RU" b="1" dirty="0" smtClean="0"/>
            <a:t> </a:t>
          </a:r>
          <a:r>
            <a:rPr lang="ru-RU" b="1" dirty="0" err="1" smtClean="0"/>
            <a:t>документації</a:t>
          </a:r>
          <a:r>
            <a:rPr lang="ru-RU" b="1" dirty="0" smtClean="0"/>
            <a:t> по </a:t>
          </a:r>
          <a:r>
            <a:rPr lang="ru-RU" b="1" dirty="0" err="1" smtClean="0"/>
            <a:t>капітальному</a:t>
          </a:r>
          <a:r>
            <a:rPr lang="ru-RU" b="1" dirty="0" smtClean="0"/>
            <a:t> ремонту </a:t>
          </a:r>
          <a:r>
            <a:rPr lang="ru-RU" b="1" dirty="0" err="1" smtClean="0"/>
            <a:t>інфекційного</a:t>
          </a:r>
          <a:r>
            <a:rPr lang="ru-RU" b="1" dirty="0" smtClean="0"/>
            <a:t> </a:t>
          </a:r>
          <a:r>
            <a:rPr lang="ru-RU" b="1" dirty="0" err="1" smtClean="0"/>
            <a:t>відділення</a:t>
          </a:r>
          <a:r>
            <a:rPr lang="ru-RU" b="1" dirty="0" smtClean="0"/>
            <a:t>. </a:t>
          </a:r>
          <a:r>
            <a:rPr lang="ru-RU" b="1" dirty="0" err="1" smtClean="0"/>
            <a:t>Вартість</a:t>
          </a:r>
          <a:r>
            <a:rPr lang="ru-RU" b="1" dirty="0" smtClean="0"/>
            <a:t> проекту 34,0 </a:t>
          </a:r>
          <a:r>
            <a:rPr lang="ru-RU" b="1" dirty="0" err="1" smtClean="0"/>
            <a:t>тис.грн</a:t>
          </a:r>
          <a:r>
            <a:rPr lang="ru-RU" b="1" dirty="0" smtClean="0"/>
            <a:t>. </a:t>
          </a:r>
          <a:endParaRPr lang="ru-RU" dirty="0" smtClean="0"/>
        </a:p>
        <a:p>
          <a:pPr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E68460F-2287-4095-9104-3969E02E7672}" type="parTrans" cxnId="{F8906938-6A44-481A-9DCA-219E32E5BF37}">
      <dgm:prSet/>
      <dgm:spPr/>
      <dgm:t>
        <a:bodyPr/>
        <a:lstStyle/>
        <a:p>
          <a:endParaRPr lang="ru-RU"/>
        </a:p>
      </dgm:t>
    </dgm:pt>
    <dgm:pt modelId="{52E972D1-2EE1-4964-BEE9-F64C47EC219D}" type="sibTrans" cxnId="{F8906938-6A44-481A-9DCA-219E32E5BF37}">
      <dgm:prSet/>
      <dgm:spPr/>
      <dgm:t>
        <a:bodyPr/>
        <a:lstStyle/>
        <a:p>
          <a:endParaRPr lang="ru-RU"/>
        </a:p>
      </dgm:t>
    </dgm:pt>
    <dgm:pt modelId="{F47B80B7-11C9-4B7E-9B3D-9EE27BCA9A70}">
      <dgm:prSet/>
      <dgm:spPr/>
      <dgm:t>
        <a:bodyPr/>
        <a:lstStyle/>
        <a:p>
          <a:pPr rtl="0"/>
          <a:r>
            <a:rPr lang="ru-RU" b="1" smtClean="0"/>
            <a:t>По поліклінічному відділенню проведено заміну кабелю енергопостачання на суму 22,0 тис. грн., проведено поточний ремонт системи опалення -34,0 тис. грн. та обладнано кімнату для зберігання наркотиків -14,0 тис. грн. </a:t>
          </a:r>
          <a:endParaRPr lang="ru-RU"/>
        </a:p>
      </dgm:t>
    </dgm:pt>
    <dgm:pt modelId="{0923A5C7-2A19-47EC-AA90-F7EF75604515}" type="sibTrans" cxnId="{D0E24539-C843-4982-A3F2-172AFFB97F5F}">
      <dgm:prSet/>
      <dgm:spPr/>
      <dgm:t>
        <a:bodyPr/>
        <a:lstStyle/>
        <a:p>
          <a:endParaRPr lang="ru-RU"/>
        </a:p>
      </dgm:t>
    </dgm:pt>
    <dgm:pt modelId="{F6E7AF28-16B5-4EEF-984D-F24F326478FA}" type="parTrans" cxnId="{D0E24539-C843-4982-A3F2-172AFFB97F5F}">
      <dgm:prSet/>
      <dgm:spPr/>
      <dgm:t>
        <a:bodyPr/>
        <a:lstStyle/>
        <a:p>
          <a:endParaRPr lang="ru-RU"/>
        </a:p>
      </dgm:t>
    </dgm:pt>
    <dgm:pt modelId="{30B84EB7-4B22-45AF-8717-E139269A464E}" type="pres">
      <dgm:prSet presAssocID="{7A719444-BCEA-42E0-9F17-0F4C33B45A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E169AC-4C1A-4E5D-B6F7-BF480CD3E47A}" type="pres">
      <dgm:prSet presAssocID="{CEF67D6B-7821-487A-8B58-5536898D659F}" presName="parentText" presStyleLbl="node1" presStyleIdx="0" presStyleCnt="2" custLinFactY="-266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F1419-857C-43DE-AC19-F0AEEE8F2DB4}" type="pres">
      <dgm:prSet presAssocID="{52E972D1-2EE1-4964-BEE9-F64C47EC219D}" presName="spacer" presStyleCnt="0"/>
      <dgm:spPr/>
    </dgm:pt>
    <dgm:pt modelId="{27923690-8786-40EA-8D3C-5F2722968B71}" type="pres">
      <dgm:prSet presAssocID="{F47B80B7-11C9-4B7E-9B3D-9EE27BCA9A70}" presName="parentText" presStyleLbl="node1" presStyleIdx="1" presStyleCnt="2" custLinFactY="5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E4CD90-88E1-4E68-A8EB-A9F0FE7801F0}" type="presOf" srcId="{7A719444-BCEA-42E0-9F17-0F4C33B45A4A}" destId="{30B84EB7-4B22-45AF-8717-E139269A464E}" srcOrd="0" destOrd="0" presId="urn:microsoft.com/office/officeart/2005/8/layout/vList2"/>
    <dgm:cxn modelId="{F8906938-6A44-481A-9DCA-219E32E5BF37}" srcId="{7A719444-BCEA-42E0-9F17-0F4C33B45A4A}" destId="{CEF67D6B-7821-487A-8B58-5536898D659F}" srcOrd="0" destOrd="0" parTransId="{6E68460F-2287-4095-9104-3969E02E7672}" sibTransId="{52E972D1-2EE1-4964-BEE9-F64C47EC219D}"/>
    <dgm:cxn modelId="{26BDF9F4-5A1C-44D4-AB61-0C7FE2DCF6AC}" type="presOf" srcId="{F47B80B7-11C9-4B7E-9B3D-9EE27BCA9A70}" destId="{27923690-8786-40EA-8D3C-5F2722968B71}" srcOrd="0" destOrd="0" presId="urn:microsoft.com/office/officeart/2005/8/layout/vList2"/>
    <dgm:cxn modelId="{D2C61A09-B992-48A7-B86B-ECDC45AF243F}" type="presOf" srcId="{CEF67D6B-7821-487A-8B58-5536898D659F}" destId="{EFE169AC-4C1A-4E5D-B6F7-BF480CD3E47A}" srcOrd="0" destOrd="0" presId="urn:microsoft.com/office/officeart/2005/8/layout/vList2"/>
    <dgm:cxn modelId="{D0E24539-C843-4982-A3F2-172AFFB97F5F}" srcId="{7A719444-BCEA-42E0-9F17-0F4C33B45A4A}" destId="{F47B80B7-11C9-4B7E-9B3D-9EE27BCA9A70}" srcOrd="1" destOrd="0" parTransId="{F6E7AF28-16B5-4EEF-984D-F24F326478FA}" sibTransId="{0923A5C7-2A19-47EC-AA90-F7EF75604515}"/>
    <dgm:cxn modelId="{D2257478-665B-4D27-BD4D-A85853334099}" type="presParOf" srcId="{30B84EB7-4B22-45AF-8717-E139269A464E}" destId="{EFE169AC-4C1A-4E5D-B6F7-BF480CD3E47A}" srcOrd="0" destOrd="0" presId="urn:microsoft.com/office/officeart/2005/8/layout/vList2"/>
    <dgm:cxn modelId="{52144404-4F5A-4A0D-BC2B-171017507F99}" type="presParOf" srcId="{30B84EB7-4B22-45AF-8717-E139269A464E}" destId="{442F1419-857C-43DE-AC19-F0AEEE8F2DB4}" srcOrd="1" destOrd="0" presId="urn:microsoft.com/office/officeart/2005/8/layout/vList2"/>
    <dgm:cxn modelId="{1B00E1C8-25C6-434A-86D7-9DB0262403C8}" type="presParOf" srcId="{30B84EB7-4B22-45AF-8717-E139269A464E}" destId="{27923690-8786-40EA-8D3C-5F2722968B7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87C77-CEAE-4F06-84C2-10FC671ED74A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BD2C6-1210-48EA-A324-6E407945BB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20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BD2C6-1210-48EA-A324-6E407945BB8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05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0664C-4157-4D2E-969F-F46A7FE48EAE}" type="slidenum">
              <a:rPr lang="ru-RU" smtClean="0"/>
              <a:pPr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39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BD2C6-1210-48EA-A324-6E407945BB8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BD2C6-1210-48EA-A324-6E407945BB8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9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BD2C6-1210-48EA-A324-6E407945BB8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1CEBF-F61E-4826-8458-ACC0E69571B5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981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1CEBF-F61E-4826-8458-ACC0E69571B5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628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BD2C6-1210-48EA-A324-6E407945BB8A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B1B1-70D3-4774-9E57-02623D949442}" type="slidenum">
              <a:rPr lang="ru-RU" smtClean="0"/>
              <a:pPr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031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0664C-4157-4D2E-969F-F46A7FE48EAE}" type="slidenum">
              <a:rPr lang="ru-RU" smtClean="0"/>
              <a:pPr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1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2D327C-22D1-423B-847C-5146F8B20F1F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C628C-2F0C-45E6-B845-5AE66371B5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1477A-AE36-4A89-8431-6A1879710EAA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9C767-6DEC-41A8-905A-80F5A231E1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81F4AD-2A9F-40D2-9FDB-4B4A9BE8DC85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14045-EDD6-484D-BA82-0CFDF42AE3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BA7879-5566-49A3-9C95-D2DD140C76CF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C6745-D2FC-4DD3-8896-EE8A12D1BA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F61DF2-A3F0-4103-821D-7EEEA739E266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BDFB2A0-3DB9-4308-BF3E-874515FF7D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1CE9EB-8789-4C09-9DC5-8F66C136BDF8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3F089-48D5-403B-ACE5-8BED8E6AFB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15FD46-4DA6-4DA9-9CF1-44B1C3AFFD99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7F625-4F08-4E41-B555-795FBFC088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817CD5-AB69-4E07-87F4-2F8436D30624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699E4-B1E7-4AA7-8F9D-24029CBC6D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52C3F0-ADBC-4C25-B4D4-17BB2A79BDB6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CA765B-3FE1-4737-9847-5096275994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7C9714-CD82-4727-AD99-D4DB7ECE445C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5CF23-32CA-4451-AFEF-C48068028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306006-CD67-49D1-91EA-362FF1FA5E6F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0EBB0-42CF-425E-BDA3-FC6BC20BB1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1C598CF-7ECD-4B19-9402-4498BFD3E975}" type="datetimeFigureOut">
              <a:rPr lang="ru-RU" smtClean="0"/>
              <a:pPr>
                <a:defRPr/>
              </a:pPr>
              <a:t>25.01.2018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337DC644-BFCE-4AD6-A980-CFEEF135FF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4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2.jpeg"/><Relationship Id="rId4" Type="http://schemas.openxmlformats.org/officeDocument/2006/relationships/image" Target="../media/image26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7" Type="http://schemas.openxmlformats.org/officeDocument/2006/relationships/image" Target="../media/image299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8.jpeg"/><Relationship Id="rId4" Type="http://schemas.openxmlformats.org/officeDocument/2006/relationships/image" Target="../media/image30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jpeg"/><Relationship Id="rId3" Type="http://schemas.openxmlformats.org/officeDocument/2006/relationships/image" Target="../media/image312.jpeg"/><Relationship Id="rId7" Type="http://schemas.openxmlformats.org/officeDocument/2006/relationships/image" Target="../media/image316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jpeg"/><Relationship Id="rId11" Type="http://schemas.openxmlformats.org/officeDocument/2006/relationships/image" Target="../media/image320.jpeg"/><Relationship Id="rId5" Type="http://schemas.openxmlformats.org/officeDocument/2006/relationships/image" Target="../media/image314.jpeg"/><Relationship Id="rId10" Type="http://schemas.openxmlformats.org/officeDocument/2006/relationships/image" Target="../media/image319.jpeg"/><Relationship Id="rId4" Type="http://schemas.openxmlformats.org/officeDocument/2006/relationships/image" Target="../media/image313.jpeg"/><Relationship Id="rId9" Type="http://schemas.openxmlformats.org/officeDocument/2006/relationships/image" Target="../media/image318.jpe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jpeg"/><Relationship Id="rId3" Type="http://schemas.openxmlformats.org/officeDocument/2006/relationships/image" Target="../media/image321.jpeg"/><Relationship Id="rId7" Type="http://schemas.openxmlformats.org/officeDocument/2006/relationships/image" Target="../media/image325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jpeg"/><Relationship Id="rId5" Type="http://schemas.openxmlformats.org/officeDocument/2006/relationships/image" Target="../media/image323.jpeg"/><Relationship Id="rId4" Type="http://schemas.openxmlformats.org/officeDocument/2006/relationships/image" Target="../media/image322.jpeg"/><Relationship Id="rId9" Type="http://schemas.openxmlformats.org/officeDocument/2006/relationships/image" Target="../media/image327.jpe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jpeg"/><Relationship Id="rId13" Type="http://schemas.openxmlformats.org/officeDocument/2006/relationships/image" Target="../media/image337.jpeg"/><Relationship Id="rId3" Type="http://schemas.openxmlformats.org/officeDocument/2006/relationships/image" Target="../media/image310.jpeg"/><Relationship Id="rId7" Type="http://schemas.openxmlformats.org/officeDocument/2006/relationships/image" Target="../media/image331.jpeg"/><Relationship Id="rId12" Type="http://schemas.openxmlformats.org/officeDocument/2006/relationships/image" Target="../media/image3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jpeg"/><Relationship Id="rId11" Type="http://schemas.openxmlformats.org/officeDocument/2006/relationships/image" Target="../media/image335.jpeg"/><Relationship Id="rId5" Type="http://schemas.openxmlformats.org/officeDocument/2006/relationships/image" Target="../media/image329.jpeg"/><Relationship Id="rId10" Type="http://schemas.openxmlformats.org/officeDocument/2006/relationships/image" Target="../media/image334.jpeg"/><Relationship Id="rId4" Type="http://schemas.openxmlformats.org/officeDocument/2006/relationships/image" Target="../media/image328.jpeg"/><Relationship Id="rId9" Type="http://schemas.openxmlformats.org/officeDocument/2006/relationships/image" Target="../media/image333.jpe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jpeg"/><Relationship Id="rId13" Type="http://schemas.openxmlformats.org/officeDocument/2006/relationships/image" Target="../media/image348.jpeg"/><Relationship Id="rId3" Type="http://schemas.openxmlformats.org/officeDocument/2006/relationships/image" Target="../media/image338.jpeg"/><Relationship Id="rId7" Type="http://schemas.openxmlformats.org/officeDocument/2006/relationships/image" Target="../media/image342.jpeg"/><Relationship Id="rId12" Type="http://schemas.openxmlformats.org/officeDocument/2006/relationships/image" Target="../media/image347.jpeg"/><Relationship Id="rId2" Type="http://schemas.openxmlformats.org/officeDocument/2006/relationships/image" Target="../media/image310.jpeg"/><Relationship Id="rId16" Type="http://schemas.openxmlformats.org/officeDocument/2006/relationships/image" Target="../media/image3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jpeg"/><Relationship Id="rId11" Type="http://schemas.openxmlformats.org/officeDocument/2006/relationships/image" Target="../media/image346.jpeg"/><Relationship Id="rId5" Type="http://schemas.openxmlformats.org/officeDocument/2006/relationships/image" Target="../media/image340.jpeg"/><Relationship Id="rId15" Type="http://schemas.openxmlformats.org/officeDocument/2006/relationships/image" Target="../media/image350.jpeg"/><Relationship Id="rId10" Type="http://schemas.openxmlformats.org/officeDocument/2006/relationships/image" Target="../media/image345.jpeg"/><Relationship Id="rId4" Type="http://schemas.openxmlformats.org/officeDocument/2006/relationships/image" Target="../media/image339.jpeg"/><Relationship Id="rId9" Type="http://schemas.openxmlformats.org/officeDocument/2006/relationships/image" Target="../media/image344.jpeg"/><Relationship Id="rId14" Type="http://schemas.openxmlformats.org/officeDocument/2006/relationships/image" Target="../media/image349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jpeg"/><Relationship Id="rId13" Type="http://schemas.openxmlformats.org/officeDocument/2006/relationships/image" Target="../media/image362.jpeg"/><Relationship Id="rId3" Type="http://schemas.openxmlformats.org/officeDocument/2006/relationships/image" Target="../media/image352.jpeg"/><Relationship Id="rId7" Type="http://schemas.openxmlformats.org/officeDocument/2006/relationships/image" Target="../media/image356.jpeg"/><Relationship Id="rId12" Type="http://schemas.openxmlformats.org/officeDocument/2006/relationships/image" Target="../media/image3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jpeg"/><Relationship Id="rId11" Type="http://schemas.openxmlformats.org/officeDocument/2006/relationships/image" Target="../media/image360.jpeg"/><Relationship Id="rId5" Type="http://schemas.openxmlformats.org/officeDocument/2006/relationships/image" Target="../media/image354.jpeg"/><Relationship Id="rId10" Type="http://schemas.openxmlformats.org/officeDocument/2006/relationships/image" Target="../media/image359.jpeg"/><Relationship Id="rId4" Type="http://schemas.openxmlformats.org/officeDocument/2006/relationships/image" Target="../media/image353.jpeg"/><Relationship Id="rId9" Type="http://schemas.openxmlformats.org/officeDocument/2006/relationships/image" Target="../media/image358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4.jpeg"/><Relationship Id="rId7" Type="http://schemas.openxmlformats.org/officeDocument/2006/relationships/image" Target="../media/image10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4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7.e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14290"/>
            <a:ext cx="6620968" cy="492922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sz="5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Публічний звіт міського голови міста Глухова</a:t>
            </a:r>
            <a:br>
              <a:rPr lang="uk-UA" sz="5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</a:br>
            <a:r>
              <a:rPr lang="uk-UA" sz="5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Терещенка М.</a:t>
            </a:r>
            <a:br>
              <a:rPr lang="uk-UA" sz="5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</a:br>
            <a:r>
              <a:rPr lang="uk-UA" sz="5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за 2016-2017 роки</a:t>
            </a:r>
            <a:endParaRPr lang="ru-RU" sz="53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28002" name="Picture 2" descr="C:\Users\Seven\AppData\Local\Temp\ЗВІ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0" y="957263"/>
            <a:ext cx="9185698" cy="49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Win8\Desktop\Герб_Глухо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1500198" cy="19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09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Економія бюджетних коштів від застосування «Прозоро»</a:t>
            </a:r>
            <a:br>
              <a:rPr lang="uk-UA" dirty="0" smtClean="0"/>
            </a:br>
            <a:r>
              <a:rPr lang="uk-UA" dirty="0" smtClean="0"/>
              <a:t>тис. гривень</a:t>
            </a:r>
            <a:endParaRPr lang="ru-RU" dirty="0"/>
          </a:p>
        </p:txBody>
      </p:sp>
      <p:pic>
        <p:nvPicPr>
          <p:cNvPr id="129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4" y="1628799"/>
            <a:ext cx="8423607" cy="56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5798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mail.ukr.net/attach/show/15157042953355222904/1/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7" name="AutoShape 5" descr="https://mail.ukr.net/q/image?size=preview&amp;id=15157042320503597239;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9" name="AutoShape 7" descr="https://mail.ukr.net/q/image?size=preview&amp;id=15157042320503597239;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14290"/>
            <a:ext cx="292895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429000"/>
            <a:ext cx="521497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14752"/>
            <a:ext cx="20747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55575" y="1"/>
            <a:ext cx="57125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 </a:t>
            </a:r>
            <a:r>
              <a:rPr lang="uk-UA" sz="2000" b="1" dirty="0" smtClean="0"/>
              <a:t> </a:t>
            </a:r>
          </a:p>
          <a:p>
            <a:endParaRPr lang="uk-UA" sz="2000" b="1" dirty="0"/>
          </a:p>
          <a:p>
            <a:pPr algn="ctr"/>
            <a:r>
              <a:rPr lang="uk-UA" sz="3200" dirty="0" smtClean="0"/>
              <a:t>У </a:t>
            </a:r>
            <a:r>
              <a:rPr lang="uk-UA" sz="3200" dirty="0"/>
              <a:t>2017 </a:t>
            </a:r>
            <a:r>
              <a:rPr lang="uk-UA" sz="3200" dirty="0" smtClean="0"/>
              <a:t>році розпочав роботу Комунальний заклад “Глухівський </a:t>
            </a:r>
            <a:r>
              <a:rPr lang="uk-UA" sz="3200" dirty="0"/>
              <a:t>ц</a:t>
            </a:r>
            <a:r>
              <a:rPr lang="uk-UA" sz="3200" dirty="0" smtClean="0"/>
              <a:t>ентр </a:t>
            </a:r>
            <a:r>
              <a:rPr lang="uk-UA" sz="3200" dirty="0"/>
              <a:t>первинної медико-санітарної допомоги</a:t>
            </a:r>
            <a:r>
              <a:rPr lang="uk-UA" sz="3200" dirty="0" smtClean="0"/>
              <a:t>”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2201322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61952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1785950" cy="133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786190"/>
            <a:ext cx="1857388" cy="1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 t="42589" r="-1462"/>
          <a:stretch>
            <a:fillRect/>
          </a:stretch>
        </p:blipFill>
        <p:spPr bwMode="auto">
          <a:xfrm>
            <a:off x="714348" y="5286388"/>
            <a:ext cx="3214710" cy="136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4119" y="214290"/>
            <a:ext cx="160988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00496" y="533192"/>
            <a:ext cx="535785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Кардіограф з телеметричним модулем;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Переносний кардіограф;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Фотометр МБА 540-2;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Діагностичні набори;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Центрифуга лабораторна ОПН-3.03;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Глюкометри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експрес-аналізатори;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Комп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`</a:t>
            </a: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ютери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Принтери;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Пульсоксиметри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СМ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50С;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Фетальний </a:t>
            </a: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доплер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L6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Інгалятор-небулайзер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компресорний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NEB 200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Стетоскоп акушерський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ST-77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Набір камертонів;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Набір діагностичний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BASIC-SET </a:t>
            </a: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Combilight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C10/E16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Офтальмоскоп і отоскоп;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Лічильник лейкоцитарний С-5 лабораторний електричний;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Шафа медична ШМ-1С;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Столік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інструментальний СИ-5;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Стіл лабораторний з верхньою надбудовою СЛ-001-02-03;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Таблиці для перевірки зору </a:t>
            </a: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Сивцева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, Орлова та </a:t>
            </a: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Рабкіна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Опромінювач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бактеріцидний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Молоток неврологічний;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Ложка гінекологічна;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Лійка вушна;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Дзеркало гортанне та </a:t>
            </a:r>
            <a:r>
              <a:rPr kumimoji="0" lang="uk-U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носоглоточне</a:t>
            </a: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;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Аптечка автомобільна;</a:t>
            </a:r>
            <a:endParaRPr lang="ru-RU" sz="15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0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             За час </a:t>
            </a:r>
            <a:r>
              <a:rPr lang="uk-UA" sz="2800" b="1" dirty="0" smtClean="0">
                <a:ea typeface="Calibri" pitchFamily="34" charset="0"/>
              </a:rPr>
              <a:t>КЗ ЦПМСД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було придбано: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77614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85984" y="147088"/>
            <a:ext cx="4786346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КУЛЬТУРА</a:t>
            </a:r>
            <a:endParaRPr kumimoji="0" lang="uk-UA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03" name="Picture 3" descr="2233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838986"/>
            <a:ext cx="7776864" cy="48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3528" y="-100007"/>
            <a:ext cx="849694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метою покращення мат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еріально-технічної бази міського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палацу культури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цього року придбано світлове обладнання на суму 100 тис. грн. та сценічні костюми на суму 100 тис. грн., що дало змогу підвищити рівень проведення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фестивалів, конкурсів, концертів, свят, тим самим покращити якість надання культурних послуг населенню.</a:t>
            </a:r>
            <a:endParaRPr kumimoji="0" lang="uk-UA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636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928670"/>
            <a:ext cx="45720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uk-UA" sz="2000" dirty="0" smtClean="0">
                <a:solidFill>
                  <a:prstClr val="white"/>
                </a:solidFill>
                <a:latin typeface="+mj-lt"/>
                <a:cs typeface="Times New Roman" pitchFamily="18" charset="0"/>
              </a:rPr>
              <a:t>За </a:t>
            </a:r>
            <a:r>
              <a:rPr lang="uk-UA" sz="20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рахунок коштів міського 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cs typeface="Times New Roman" pitchFamily="18" charset="0"/>
              </a:rPr>
              <a:t>бюджету:</a:t>
            </a:r>
            <a:endParaRPr lang="ru-RU" sz="2000" dirty="0" smtClean="0">
              <a:latin typeface="+mj-lt"/>
            </a:endParaRPr>
          </a:p>
          <a:p>
            <a:r>
              <a:rPr lang="uk-UA" sz="2000" dirty="0" smtClean="0">
                <a:solidFill>
                  <a:prstClr val="white"/>
                </a:solidFill>
                <a:latin typeface="+mj-lt"/>
                <a:ea typeface="Times New Roman" pitchFamily="18" charset="0"/>
                <a:cs typeface="Arial" pitchFamily="34" charset="0"/>
              </a:rPr>
              <a:t> - на зміцнення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мат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еріально-технічної </a:t>
            </a:r>
            <a:r>
              <a:rPr lang="uk-UA" sz="2000" dirty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бази 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  міського палацу  культури використано </a:t>
            </a:r>
          </a:p>
          <a:p>
            <a:pPr algn="ctr"/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 463 тис. грн.;</a:t>
            </a:r>
            <a:endParaRPr lang="uk-UA" sz="2000" dirty="0" smtClean="0">
              <a:solidFill>
                <a:prstClr val="white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dirty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- придбано сценічного одягу на суму 39,99 тис. грн.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00694" y="2428868"/>
            <a:ext cx="36433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cs typeface="Times New Roman" pitchFamily="18" charset="0"/>
              </a:rPr>
              <a:t>За кошти міського бюджету: </a:t>
            </a:r>
            <a:endParaRPr lang="uk-UA" sz="2000" dirty="0" smtClean="0">
              <a:solidFill>
                <a:prstClr val="white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uk-UA" sz="2000" dirty="0">
                <a:solidFill>
                  <a:prstClr val="white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придбано музичного та іншого обладнання 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для школи мистецтв  </a:t>
            </a:r>
            <a:r>
              <a:rPr lang="uk-UA" sz="2000" dirty="0">
                <a:solidFill>
                  <a:prstClr val="white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на суму 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    92,9 </a:t>
            </a:r>
            <a:r>
              <a:rPr lang="uk-UA" sz="2000" dirty="0">
                <a:solidFill>
                  <a:prstClr val="white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тис. грн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.;</a:t>
            </a:r>
          </a:p>
          <a:p>
            <a:pPr algn="ctr">
              <a:buFontTx/>
              <a:buChar char="-"/>
            </a:pPr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 придбано меблів</a:t>
            </a:r>
          </a:p>
          <a:p>
            <a:pPr algn="ctr"/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 25,98 тис. грн.;</a:t>
            </a:r>
          </a:p>
          <a:p>
            <a:pPr algn="ctr">
              <a:buFontTx/>
              <a:buChar char="-"/>
            </a:pPr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 здійснено заміну вікон                               98,49 тис. грн. </a:t>
            </a:r>
          </a:p>
          <a:p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За рахунок інших коштів виконано ремонтні роботи санвузлів школи мистецтв</a:t>
            </a:r>
          </a:p>
          <a:p>
            <a:r>
              <a:rPr lang="uk-UA" sz="2000" dirty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prstClr val="white"/>
                </a:solidFill>
                <a:latin typeface="+mj-lt"/>
                <a:ea typeface="Calibri" pitchFamily="34" charset="0"/>
                <a:cs typeface="Times New Roman" pitchFamily="18" charset="0"/>
              </a:rPr>
              <a:t>     на суму 45,8 тис. грн.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23" t="26908" r="5739" b="5692"/>
          <a:stretch>
            <a:fillRect/>
          </a:stretch>
        </p:blipFill>
        <p:spPr>
          <a:xfrm>
            <a:off x="214282" y="3786190"/>
            <a:ext cx="535781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000100" y="500042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</a:t>
            </a:r>
            <a:r>
              <a:rPr lang="uk-UA" sz="3400" b="1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рік 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324" t="13528" r="9866" b="3541"/>
          <a:stretch/>
        </p:blipFill>
        <p:spPr>
          <a:xfrm>
            <a:off x="5500694" y="214290"/>
            <a:ext cx="3143272" cy="2348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36330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21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22"/>
            <a:ext cx="2880320" cy="384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68" y="44624"/>
            <a:ext cx="2891936" cy="385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26414"/>
            <a:ext cx="4499992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99030"/>
            <a:ext cx="4464496" cy="311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65901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3" y="136129"/>
            <a:ext cx="84077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Придбана мобільна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сцена з тентовим покриттям для вуличних заходів – 285,0 тис. грн. </a:t>
            </a:r>
            <a:endParaRPr kumimoji="0" lang="uk-UA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8002" name="Picture 2" descr="C:\Users\Seven\Desktop\Сцена\DSC_9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90236"/>
            <a:ext cx="8479718" cy="57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636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5" b="-4334"/>
          <a:stretch/>
        </p:blipFill>
        <p:spPr>
          <a:xfrm>
            <a:off x="0" y="2703604"/>
            <a:ext cx="5786446" cy="415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7854" r="7491" b="5597"/>
          <a:stretch/>
        </p:blipFill>
        <p:spPr>
          <a:xfrm>
            <a:off x="5254002" y="0"/>
            <a:ext cx="3889997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7158" y="5857892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white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ц</a:t>
            </a:r>
            <a:r>
              <a:rPr lang="uk-UA" dirty="0">
                <a:solidFill>
                  <a:prstClr val="white"/>
                </a:solidFill>
                <a:latin typeface="Arial"/>
                <a:ea typeface="Calibri"/>
                <a:cs typeface="Times New Roman"/>
              </a:rPr>
              <a:t>ифрове піаніно</a:t>
            </a:r>
            <a:r>
              <a:rPr lang="ru-RU" dirty="0">
                <a:solidFill>
                  <a:prstClr val="white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prstClr val="white"/>
                </a:solidFill>
                <a:latin typeface="Arial"/>
                <a:ea typeface="Calibri"/>
                <a:cs typeface="Times New Roman"/>
              </a:rPr>
              <a:t>Yamaha</a:t>
            </a:r>
            <a:r>
              <a:rPr lang="ru-RU" dirty="0">
                <a:solidFill>
                  <a:prstClr val="white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prstClr val="white"/>
                </a:solidFill>
                <a:latin typeface="Arial"/>
                <a:ea typeface="Calibri"/>
                <a:cs typeface="Times New Roman"/>
              </a:rPr>
              <a:t>Clavinova</a:t>
            </a:r>
            <a:r>
              <a:rPr lang="ru-RU" dirty="0">
                <a:solidFill>
                  <a:prstClr val="white"/>
                </a:solidFill>
                <a:latin typeface="Arial"/>
                <a:ea typeface="Calibri"/>
                <a:cs typeface="Times New Roman"/>
              </a:rPr>
              <a:t> CLP-675,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1480"/>
            <a:ext cx="4214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prstClr val="white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Придбання музичного та іншого обладнання для школи мистецтв обладнання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43604" y="2357430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prstClr val="white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Комп'ютерне обладнання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48" y="3786190"/>
            <a:ext cx="3179752" cy="238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5926"/>
          <a:stretch>
            <a:fillRect/>
          </a:stretch>
        </p:blipFill>
        <p:spPr>
          <a:xfrm>
            <a:off x="4857752" y="5714992"/>
            <a:ext cx="321471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95326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5248059" y="3676409"/>
            <a:ext cx="321991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10049" b="4434"/>
          <a:stretch/>
        </p:blipFill>
        <p:spPr>
          <a:xfrm>
            <a:off x="214282" y="3000372"/>
            <a:ext cx="473083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285728"/>
            <a:ext cx="3786214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85712" y="404664"/>
            <a:ext cx="4358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uk-UA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базі школи мистецтв  проведено два нових заходи:</a:t>
            </a:r>
          </a:p>
          <a:p>
            <a:r>
              <a:rPr lang="uk-UA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Конкурс «Юний піаніст»;</a:t>
            </a:r>
          </a:p>
          <a:p>
            <a:r>
              <a:rPr lang="uk-UA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Відкритий міський конкурс юних піаністів ім. Дмитра Бортнянського.</a:t>
            </a:r>
          </a:p>
          <a:p>
            <a:pPr marL="36576" indent="0">
              <a:buNone/>
            </a:pPr>
            <a:r>
              <a:rPr lang="uk-UA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Учасниками даних заходів стали 42 учня зі Сумської області.</a:t>
            </a:r>
            <a:endParaRPr lang="en-US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7" b="6038"/>
          <a:stretch/>
        </p:blipFill>
        <p:spPr>
          <a:xfrm>
            <a:off x="7643802" y="5755355"/>
            <a:ext cx="1500198" cy="110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22283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4" y="6092984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Фестиваль</a:t>
            </a:r>
            <a:r>
              <a:rPr lang="uk-UA" sz="1600" dirty="0" smtClean="0"/>
              <a:t> </a:t>
            </a:r>
            <a:r>
              <a:rPr lang="uk-UA" sz="2000" b="1" dirty="0" smtClean="0"/>
              <a:t>льону та конопель</a:t>
            </a:r>
          </a:p>
          <a:p>
            <a:pPr algn="ctr"/>
            <a:r>
              <a:rPr lang="uk-UA" sz="2000" b="1" dirty="0" smtClean="0"/>
              <a:t>  «</a:t>
            </a:r>
            <a:r>
              <a:rPr lang="uk-UA" sz="2000" b="1" dirty="0" err="1" smtClean="0"/>
              <a:t>Льон-фест</a:t>
            </a:r>
            <a:r>
              <a:rPr lang="uk-UA" sz="2000" b="1" dirty="0" smtClean="0"/>
              <a:t>»</a:t>
            </a:r>
            <a:endParaRPr lang="uk-UA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928670"/>
            <a:ext cx="3573836" cy="24042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0" y="1428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 smtClean="0"/>
              <a:t>Загальноміський конкурс</a:t>
            </a:r>
          </a:p>
          <a:p>
            <a:pPr algn="ctr"/>
            <a:r>
              <a:rPr lang="uk-UA" sz="2000" b="1" dirty="0" smtClean="0"/>
              <a:t>«Пофесіонал року»</a:t>
            </a:r>
            <a:endParaRPr lang="uk-UA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214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 smtClean="0"/>
              <a:t>Обласний фестиваль сучасних видів мистецтва  «Youth-Fest»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000108"/>
            <a:ext cx="4000528" cy="52864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4" y="2996952"/>
            <a:ext cx="4429156" cy="30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2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43050"/>
            <a:ext cx="9172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uk-UA" sz="44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Житлово-комунальне</a:t>
            </a:r>
            <a:r>
              <a:rPr lang="uk-UA" sz="3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uk-UA" sz="44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господарство</a:t>
            </a:r>
            <a:endParaRPr lang="ru-RU" sz="4400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3643314"/>
            <a:ext cx="2290576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3859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2286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3321424"/>
            <a:ext cx="8980227" cy="157812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275703"/>
            <a:ext cx="9144000" cy="4571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2000">
                <a:schemeClr val="bg2">
                  <a:lumMod val="9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046483"/>
            <a:ext cx="9144000" cy="4571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2000">
                <a:schemeClr val="bg2">
                  <a:lumMod val="9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3294063"/>
            <a:ext cx="9144000" cy="1592262"/>
          </a:xfrm>
        </p:spPr>
        <p:txBody>
          <a:bodyPr>
            <a:noAutofit/>
          </a:bodyPr>
          <a:lstStyle/>
          <a:p>
            <a:pPr algn="ctr"/>
            <a:r>
              <a:rPr lang="uk-UA" sz="5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Aharoni" panose="02010803020104030203" pitchFamily="2" charset="-79"/>
              </a:rPr>
              <a:t>Розвиток фізичної культури і спорту 2016-2017 рр.</a:t>
            </a:r>
            <a:endParaRPr lang="ru-RU" sz="5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404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DSCN3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gray">
          <a:xfrm>
            <a:off x="3835019" y="2060811"/>
            <a:ext cx="2693157" cy="201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04764" y="0"/>
            <a:ext cx="3439236" cy="1600152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спортивна робота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26167546_1565662933541681_1499179362239553624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98210" y="4408227"/>
            <a:ext cx="3266363" cy="2449773"/>
          </a:xfrm>
        </p:spPr>
      </p:pic>
      <p:pic>
        <p:nvPicPr>
          <p:cNvPr id="8" name="Рисунок 7" descr="DSCN3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9164" y="1741227"/>
            <a:ext cx="2524836" cy="3366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 descr="C:\Users\Win8\Desktop\звіт спорт для всіх 2016\ремонт коментарської кімнат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0986" y="2773908"/>
            <a:ext cx="3088943" cy="2316707"/>
          </a:xfrm>
          <a:prstGeom prst="rect">
            <a:avLst/>
          </a:prstGeom>
          <a:noFill/>
        </p:spPr>
      </p:pic>
      <p:pic>
        <p:nvPicPr>
          <p:cNvPr id="7" name="Рисунок 6" descr="DSCN36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251" y="0"/>
            <a:ext cx="3452883" cy="258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SCN3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2125" y="1037230"/>
            <a:ext cx="3957851" cy="296838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77718" y="0"/>
            <a:ext cx="3166281" cy="125559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спортивна робота</a:t>
            </a:r>
            <a:endParaRPr lang="uk-UA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2943" y="3705367"/>
            <a:ext cx="4203510" cy="3152633"/>
          </a:xfrm>
          <a:prstGeom prst="rect">
            <a:avLst/>
          </a:prstGeom>
        </p:spPr>
      </p:pic>
      <p:pic>
        <p:nvPicPr>
          <p:cNvPr id="9" name="Рисунок 8" descr="DSCN34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069" y="0"/>
            <a:ext cx="4321791" cy="3241343"/>
          </a:xfrm>
          <a:prstGeom prst="rect">
            <a:avLst/>
          </a:prstGeom>
        </p:spPr>
      </p:pic>
      <p:pic>
        <p:nvPicPr>
          <p:cNvPr id="12" name="Содержимое 11" descr="DSCN367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96686" y="3657600"/>
            <a:ext cx="3912357" cy="2934268"/>
          </a:xfrm>
        </p:spPr>
      </p:pic>
    </p:spTree>
    <p:extLst>
      <p:ext uri="{BB962C8B-B14F-4D97-AF65-F5344CB8AC3E}">
        <p14:creationId xmlns:p14="http://schemas.microsoft.com/office/powerpoint/2010/main" val="27321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4704" y="0"/>
            <a:ext cx="4599296" cy="1600152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спортивно-масова робота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27" y="736365"/>
            <a:ext cx="3890106" cy="232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viber imag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1768" y="1654791"/>
            <a:ext cx="3361898" cy="2521424"/>
          </a:xfrm>
          <a:prstGeom prst="rect">
            <a:avLst/>
          </a:prstGeom>
        </p:spPr>
      </p:pic>
      <p:pic>
        <p:nvPicPr>
          <p:cNvPr id="7" name="Рисунок 6" descr="DSCN44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3945" y="4357048"/>
            <a:ext cx="2879678" cy="2159759"/>
          </a:xfrm>
          <a:prstGeom prst="rect">
            <a:avLst/>
          </a:prstGeom>
        </p:spPr>
      </p:pic>
      <p:pic>
        <p:nvPicPr>
          <p:cNvPr id="8" name="Рисунок 7" descr="IMG_20171020_173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9934" y="3507475"/>
            <a:ext cx="3903259" cy="29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у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6065" y="1364776"/>
            <a:ext cx="3457432" cy="2593074"/>
          </a:xfrm>
          <a:prstGeom prst="rect">
            <a:avLst/>
          </a:prstGeom>
        </p:spPr>
      </p:pic>
      <p:pic>
        <p:nvPicPr>
          <p:cNvPr id="6" name="Рисунок 5" descr="72I1AuGXi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0615" y="4230806"/>
            <a:ext cx="3553536" cy="2369024"/>
          </a:xfrm>
          <a:prstGeom prst="rect">
            <a:avLst/>
          </a:prstGeom>
        </p:spPr>
      </p:pic>
      <p:pic>
        <p:nvPicPr>
          <p:cNvPr id="7" name="Рисунок 6" descr="IMG_9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773" y="4299045"/>
            <a:ext cx="2550426" cy="1700284"/>
          </a:xfrm>
          <a:prstGeom prst="rect">
            <a:avLst/>
          </a:prstGeom>
        </p:spPr>
      </p:pic>
      <p:pic>
        <p:nvPicPr>
          <p:cNvPr id="8" name="Рисунок 7" descr="22449921_2103898713167306_812797061051961791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4651" y="3930555"/>
            <a:ext cx="1878273" cy="2504364"/>
          </a:xfrm>
          <a:prstGeom prst="rect">
            <a:avLst/>
          </a:prstGeom>
        </p:spPr>
      </p:pic>
      <p:pic>
        <p:nvPicPr>
          <p:cNvPr id="10" name="Содержимое 9" descr="22853401_1508755812565727_8455490890511313237_n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32996" y="191068"/>
            <a:ext cx="4145886" cy="3109415"/>
          </a:xfrm>
        </p:spPr>
      </p:pic>
      <p:sp>
        <p:nvSpPr>
          <p:cNvPr id="11" name="Заголовок 3"/>
          <p:cNvSpPr>
            <a:spLocks noGrp="1"/>
          </p:cNvSpPr>
          <p:nvPr>
            <p:ph type="title"/>
          </p:nvPr>
        </p:nvSpPr>
        <p:spPr>
          <a:xfrm>
            <a:off x="5437405" y="0"/>
            <a:ext cx="3706595" cy="1143000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спортивно-масова робота</a:t>
            </a:r>
            <a:endParaRPr lang="uk-UA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039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0170215_132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6395" y="1637731"/>
            <a:ext cx="4027605" cy="226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4704" y="0"/>
            <a:ext cx="4599296" cy="1600152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спортивна робота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70215_1337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50376"/>
            <a:ext cx="4464334" cy="251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170215_144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0304" y="4135271"/>
            <a:ext cx="4840407" cy="272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60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866" y="3029504"/>
            <a:ext cx="2194445" cy="366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4704" y="0"/>
            <a:ext cx="4599296" cy="1600152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спортивно-масова робота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DSC_1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369" y="354841"/>
            <a:ext cx="4282497" cy="2836459"/>
          </a:xfrm>
        </p:spPr>
      </p:pic>
      <p:pic>
        <p:nvPicPr>
          <p:cNvPr id="9" name="Рисунок 8" descr="DSC_15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898" y="3590469"/>
            <a:ext cx="4039736" cy="2675670"/>
          </a:xfrm>
          <a:prstGeom prst="rect">
            <a:avLst/>
          </a:prstGeom>
        </p:spPr>
      </p:pic>
      <p:pic>
        <p:nvPicPr>
          <p:cNvPr id="11" name="Рисунок 10" descr="DSC_14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5012" y="1678674"/>
            <a:ext cx="3958988" cy="2622187"/>
          </a:xfrm>
          <a:prstGeom prst="rect">
            <a:avLst/>
          </a:prstGeom>
        </p:spPr>
      </p:pic>
      <p:pic>
        <p:nvPicPr>
          <p:cNvPr id="6" name="Рисунок 5" descr="DSC_1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759" y="4399940"/>
            <a:ext cx="3550024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4704" y="0"/>
            <a:ext cx="4599296" cy="1600152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спортивно-масова робота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N34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32262"/>
            <a:ext cx="2696176" cy="2022132"/>
          </a:xfrm>
        </p:spPr>
      </p:pic>
      <p:pic>
        <p:nvPicPr>
          <p:cNvPr id="6" name="Рисунок 5" descr="DSCN4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3460" y="1869742"/>
            <a:ext cx="2820540" cy="211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0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26089"/>
            <a:ext cx="2632307" cy="1754871"/>
          </a:xfrm>
          <a:prstGeom prst="rect">
            <a:avLst/>
          </a:prstGeom>
        </p:spPr>
      </p:pic>
      <p:pic>
        <p:nvPicPr>
          <p:cNvPr id="9" name="Рисунок 8" descr="DSC_7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97791" y="1897040"/>
            <a:ext cx="3338083" cy="2210938"/>
          </a:xfrm>
          <a:prstGeom prst="rect">
            <a:avLst/>
          </a:prstGeom>
        </p:spPr>
      </p:pic>
      <p:pic>
        <p:nvPicPr>
          <p:cNvPr id="8" name="Рисунок 7" descr="23519231_2118054598418384_835327853240341028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1856" y="4817658"/>
            <a:ext cx="3292144" cy="1851831"/>
          </a:xfrm>
          <a:prstGeom prst="rect">
            <a:avLst/>
          </a:prstGeom>
        </p:spPr>
      </p:pic>
      <p:pic>
        <p:nvPicPr>
          <p:cNvPr id="10" name="Рисунок 9" descr="26195332_1565661970208444_57234651710932824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85197" y="4351077"/>
            <a:ext cx="31242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9429661_1250335968428454_2424729686272121055_n.jpg"/>
          <p:cNvPicPr>
            <a:picLocks noChangeAspect="1"/>
          </p:cNvPicPr>
          <p:nvPr/>
        </p:nvPicPr>
        <p:blipFill>
          <a:blip r:embed="rId2" cstate="print"/>
          <a:srcRect l="44879" t="56816" r="20670" b="35124"/>
          <a:stretch>
            <a:fillRect/>
          </a:stretch>
        </p:blipFill>
        <p:spPr>
          <a:xfrm>
            <a:off x="2661313" y="6086901"/>
            <a:ext cx="2524836" cy="55273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4704" y="0"/>
            <a:ext cx="4599296" cy="1600152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спортивно-масова робота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19424342_1250336395095078_1738852623638791102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3627" y="3355086"/>
            <a:ext cx="3542337" cy="2656753"/>
          </a:xfrm>
        </p:spPr>
      </p:pic>
      <p:pic>
        <p:nvPicPr>
          <p:cNvPr id="8" name="Рисунок 7" descr="19248105_1250338725094845_440151861349883252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1810" y="3916907"/>
            <a:ext cx="3357349" cy="2518012"/>
          </a:xfrm>
          <a:prstGeom prst="rect">
            <a:avLst/>
          </a:prstGeom>
        </p:spPr>
      </p:pic>
      <p:pic>
        <p:nvPicPr>
          <p:cNvPr id="9" name="Рисунок 8" descr="19430193_1250338511761533_857427371507904950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097" y="0"/>
            <a:ext cx="4067032" cy="3050274"/>
          </a:xfrm>
          <a:prstGeom prst="rect">
            <a:avLst/>
          </a:prstGeom>
        </p:spPr>
      </p:pic>
      <p:pic>
        <p:nvPicPr>
          <p:cNvPr id="10" name="Рисунок 9" descr="19429784_1250334218428629_3894869096073291503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9296" y="1760561"/>
            <a:ext cx="2873342" cy="21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4704" y="0"/>
            <a:ext cx="4599296" cy="1600152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та спортивно-масова робота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zhkxSUYWC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052" y="3516110"/>
            <a:ext cx="4170766" cy="3128075"/>
          </a:xfrm>
        </p:spPr>
      </p:pic>
      <p:pic>
        <p:nvPicPr>
          <p:cNvPr id="9" name="Рисунок 8" descr="JBVwom_isb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1680" y="1665027"/>
            <a:ext cx="3152635" cy="2364476"/>
          </a:xfrm>
          <a:prstGeom prst="rect">
            <a:avLst/>
          </a:prstGeom>
        </p:spPr>
      </p:pic>
      <p:pic>
        <p:nvPicPr>
          <p:cNvPr id="10" name="Рисунок 9" descr="IMG_8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052" y="764275"/>
            <a:ext cx="4113378" cy="2558007"/>
          </a:xfrm>
          <a:prstGeom prst="rect">
            <a:avLst/>
          </a:prstGeom>
        </p:spPr>
      </p:pic>
      <p:pic>
        <p:nvPicPr>
          <p:cNvPr id="11" name="Рисунок 10" descr="IMG_79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8280" y="4053383"/>
            <a:ext cx="3430138" cy="25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4" y="4000504"/>
            <a:ext cx="1540727" cy="1090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4286256"/>
            <a:ext cx="2714644" cy="163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057815"/>
              </p:ext>
            </p:extLst>
          </p:nvPr>
        </p:nvGraphicFramePr>
        <p:xfrm>
          <a:off x="0" y="1571612"/>
          <a:ext cx="3024336" cy="21678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243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57256">
                <a:tc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Поточний ремонт автомобільних доріг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6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aseline="0" dirty="0" smtClean="0"/>
                        <a:t>              </a:t>
                      </a:r>
                      <a:r>
                        <a:rPr lang="uk-UA" sz="2400" baseline="0" dirty="0" err="1" smtClean="0"/>
                        <a:t>тис.грн</a:t>
                      </a:r>
                      <a:r>
                        <a:rPr lang="uk-UA" sz="2400" baseline="0" dirty="0" smtClean="0"/>
                        <a:t>.</a:t>
                      </a:r>
                      <a:endParaRPr lang="uk-UA" sz="2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r>
                        <a:rPr lang="uk-UA" sz="2400" b="1" baseline="0" dirty="0" smtClean="0">
                          <a:solidFill>
                            <a:schemeClr val="bg1"/>
                          </a:solidFill>
                        </a:rPr>
                        <a:t> р.  -</a:t>
                      </a:r>
                      <a:r>
                        <a:rPr lang="uk-UA" sz="28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uk-UA" sz="2400" b="1" dirty="0" smtClean="0">
                          <a:solidFill>
                            <a:srgbClr val="FF0000"/>
                          </a:solidFill>
                        </a:rPr>
                        <a:t>1061,6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baseline="0" dirty="0" smtClean="0">
                          <a:solidFill>
                            <a:schemeClr val="bg1"/>
                          </a:solidFill>
                        </a:rPr>
                        <a:t>2017 р.  -</a:t>
                      </a:r>
                      <a:r>
                        <a:rPr lang="uk-UA" sz="2800" b="1" baseline="0" dirty="0" smtClean="0">
                          <a:solidFill>
                            <a:srgbClr val="FF0000"/>
                          </a:solidFill>
                        </a:rPr>
                        <a:t> 1838,1</a:t>
                      </a:r>
                      <a:endParaRPr lang="uk-UA" sz="2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672939"/>
              </p:ext>
            </p:extLst>
          </p:nvPr>
        </p:nvGraphicFramePr>
        <p:xfrm>
          <a:off x="3143240" y="1714488"/>
          <a:ext cx="2806343" cy="2072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063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85818">
                <a:tc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Горизонтальна розмітка доріг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773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                </a:t>
                      </a:r>
                      <a:r>
                        <a:rPr lang="uk-UA" sz="2400" dirty="0" err="1" smtClean="0"/>
                        <a:t>тис.грн</a:t>
                      </a:r>
                      <a:r>
                        <a:rPr lang="uk-UA" sz="2800" dirty="0" smtClean="0"/>
                        <a:t>.</a:t>
                      </a:r>
                      <a:endParaRPr lang="ru-RU" sz="28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r>
                        <a:rPr lang="uk-UA" sz="2400" b="1" baseline="0" dirty="0" smtClean="0">
                          <a:solidFill>
                            <a:schemeClr val="bg1"/>
                          </a:solidFill>
                        </a:rPr>
                        <a:t> р.  -</a:t>
                      </a:r>
                      <a:r>
                        <a:rPr lang="uk-UA" sz="2400" b="1" dirty="0" smtClean="0">
                          <a:solidFill>
                            <a:srgbClr val="FF0000"/>
                          </a:solidFill>
                        </a:rPr>
                        <a:t>   198,4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baseline="0" dirty="0" smtClean="0">
                          <a:solidFill>
                            <a:schemeClr val="bg1"/>
                          </a:solidFill>
                        </a:rPr>
                        <a:t>2017 р.  -   </a:t>
                      </a:r>
                      <a:r>
                        <a:rPr lang="uk-UA" sz="2400" b="1" dirty="0" smtClean="0">
                          <a:solidFill>
                            <a:srgbClr val="FF0000"/>
                          </a:solidFill>
                        </a:rPr>
                        <a:t>198,8</a:t>
                      </a:r>
                      <a:endParaRPr lang="uk-UA" sz="24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524629"/>
              </p:ext>
            </p:extLst>
          </p:nvPr>
        </p:nvGraphicFramePr>
        <p:xfrm>
          <a:off x="2407254" y="456317"/>
          <a:ext cx="46805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ДОРОЖНІ</a:t>
                      </a:r>
                      <a:r>
                        <a:rPr lang="uk-UA" sz="3600" b="0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РОБОТИ</a:t>
                      </a:r>
                      <a:endParaRPr lang="ru-RU" sz="32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57605"/>
              </p:ext>
            </p:extLst>
          </p:nvPr>
        </p:nvGraphicFramePr>
        <p:xfrm>
          <a:off x="6196155" y="1571612"/>
          <a:ext cx="2947845" cy="201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478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89065">
                <a:tc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Придбання знаків дорожнього руху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9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               </a:t>
                      </a:r>
                      <a:r>
                        <a:rPr lang="uk-UA" sz="2400" dirty="0" err="1" smtClean="0"/>
                        <a:t>тис.грн</a:t>
                      </a:r>
                      <a:r>
                        <a:rPr lang="uk-UA" sz="2400" dirty="0" smtClean="0"/>
                        <a:t>.</a:t>
                      </a:r>
                      <a:endParaRPr lang="ru-RU" sz="24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r>
                        <a:rPr lang="uk-UA" sz="2400" b="1" baseline="0" dirty="0" smtClean="0">
                          <a:solidFill>
                            <a:schemeClr val="bg1"/>
                          </a:solidFill>
                        </a:rPr>
                        <a:t> р.  -</a:t>
                      </a:r>
                      <a:r>
                        <a:rPr lang="uk-UA" sz="2400" b="1" dirty="0" smtClean="0">
                          <a:solidFill>
                            <a:srgbClr val="FF0000"/>
                          </a:solidFill>
                        </a:rPr>
                        <a:t>    18,2</a:t>
                      </a:r>
                      <a:r>
                        <a:rPr lang="uk-UA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uk-UA" sz="24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baseline="0" dirty="0" smtClean="0">
                          <a:solidFill>
                            <a:schemeClr val="bg1"/>
                          </a:solidFill>
                        </a:rPr>
                        <a:t>2017 р.  -     </a:t>
                      </a:r>
                      <a:r>
                        <a:rPr lang="uk-UA" sz="2400" b="1" baseline="0" dirty="0" smtClean="0">
                          <a:solidFill>
                            <a:srgbClr val="FF0000"/>
                          </a:solidFill>
                        </a:rPr>
                        <a:t>33,4</a:t>
                      </a:r>
                      <a:endParaRPr lang="uk-UA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000504"/>
            <a:ext cx="1643042" cy="1130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трелка вправо 12"/>
          <p:cNvSpPr/>
          <p:nvPr/>
        </p:nvSpPr>
        <p:spPr>
          <a:xfrm rot="5400000">
            <a:off x="4286248" y="1000108"/>
            <a:ext cx="428628" cy="1143008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1173032" y="755738"/>
            <a:ext cx="492013" cy="126650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7552670" y="876958"/>
            <a:ext cx="496922" cy="102897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9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dirty="0" smtClean="0">
                <a:latin typeface="Times New Roman" pitchFamily="18" charset="0"/>
              </a:rPr>
              <a:t>Льодовий майданчик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6" descr="C:\Users\Win8\Desktop\звіт спорт для всіх 2016\льодовий майданч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8" y="1196752"/>
            <a:ext cx="7547048" cy="5660286"/>
          </a:xfrm>
          <a:noFill/>
        </p:spPr>
      </p:pic>
      <p:sp>
        <p:nvSpPr>
          <p:cNvPr id="2048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D33C99E-62C9-41B7-8B9F-D113F4B5FA4B}" type="slidenum">
              <a:rPr lang="ru-RU" smtClean="0"/>
              <a:pPr eaLnBrk="1" hangingPunct="1"/>
              <a:t>120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28712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Результат пошуку зображень за запитом &quot;brown background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07903" y="260648"/>
            <a:ext cx="8640960" cy="30243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Реалізація 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молодіжної 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політики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 descr="Результат пошуку зображень за запитом &quot;молодь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99" y="3068960"/>
            <a:ext cx="6912768" cy="40671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0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Результат пошуку зображень за запитом &quot;brown background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39552" y="244788"/>
            <a:ext cx="8280920" cy="109598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опуляризація 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ідей підприємництва в молодіжному середовищі, заохочення та підтримка підприємницьких ініціатив молоді</a:t>
            </a:r>
            <a:r>
              <a:rPr lang="uk-UA" sz="2000" b="1" dirty="0">
                <a:latin typeface="Georgia" pitchFamily="18" charset="0"/>
              </a:rPr>
              <a:t> </a:t>
            </a:r>
            <a:endParaRPr lang="ru-RU" sz="2000" b="1" i="1" dirty="0">
              <a:latin typeface="Georgia" pitchFamily="18" charset="0"/>
            </a:endParaRPr>
          </a:p>
        </p:txBody>
      </p:sp>
      <p:pic>
        <p:nvPicPr>
          <p:cNvPr id="5123" name="Picture 3" descr="D:\Стажування\Ніжник\Конкурс бізнес-планів\Фото\IMG_2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45" y="1484784"/>
            <a:ext cx="1729906" cy="12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Стажування\Ніжник\Конкурс бізнес-планів\Фото\IMG_2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7" y="1484784"/>
            <a:ext cx="1838348" cy="137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797" y="4653136"/>
            <a:ext cx="79208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Міський конкурс бізнес-планів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підприємницької діяльності </a:t>
            </a:r>
            <a:endParaRPr lang="uk-UA" sz="2000" dirty="0" smtClean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серед молоді 2016-2017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074" name="Picture 2" descr="D:\Стажування\Ніжник\Конкурс бізнес-планів\2017\Фото\IMG_33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1980933" cy="14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Стажування\Ніжник\Конкурс бізнес-планів\Фото\IMG_20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91" y="2606068"/>
            <a:ext cx="2194549" cy="16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тажування\Ніжник\Конкурс бізнес-планів\2017\Фото\DSCN44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" y="2564904"/>
            <a:ext cx="1753876" cy="13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Стажування\Ніжник\Конкурс бізнес-планів\2017\Фото\IMG_3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1934629" cy="12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Стажування\Ніжник\Конкурс бізнес-планів\2017\Фото\IMG_33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303" y="1484784"/>
            <a:ext cx="1980933" cy="14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Стажування\Ніжник\Конкурс бізнес-планів\Фото\IMG_206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18" y="2766740"/>
            <a:ext cx="2035201" cy="15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Стажування\Ніжник\Конкурс бізнес-планів\Фото\IMG_20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34590"/>
            <a:ext cx="2270098" cy="170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Результат пошуку зображень за запитом &quot;brown background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3528" y="188640"/>
            <a:ext cx="8496944" cy="72008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eorgia" pitchFamily="18" charset="0"/>
              </a:rPr>
              <a:t>Оздоровлення та відпочинок дітей та молоді</a:t>
            </a:r>
          </a:p>
        </p:txBody>
      </p:sp>
      <p:pic>
        <p:nvPicPr>
          <p:cNvPr id="6148" name="Picture 4" descr="Результат пошуку зображень за запитом &quot;артек київ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33" y="4943057"/>
            <a:ext cx="1395234" cy="930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Результат пошуку зображень за запитом &quot;молода гвардія одеса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7"/>
          <a:stretch/>
        </p:blipFill>
        <p:spPr bwMode="auto">
          <a:xfrm>
            <a:off x="50977" y="908720"/>
            <a:ext cx="1354431" cy="820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Результат пошуку зображень за запитом &quot;табір сонячний глухів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49" y="2780928"/>
            <a:ext cx="1586486" cy="1586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Фото МГОГВПК&quot;Мужність&quot;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72" y="1382322"/>
            <a:ext cx="1345993" cy="1009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Результат пошуку зображень за запитом &quot;табір ровесник суми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t="17194" r="572"/>
          <a:stretch/>
        </p:blipFill>
        <p:spPr bwMode="auto">
          <a:xfrm>
            <a:off x="50977" y="4177641"/>
            <a:ext cx="1898350" cy="1051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54583" y="1382286"/>
            <a:ext cx="6425400" cy="51090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Турбота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про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здоров’я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дітей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та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молоді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- один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із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основних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напрямків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відділу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молоді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та спорту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міської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ради. 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	За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рахунок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коштів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обласного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бюджету: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2016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рік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(133,0 тис.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г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рн.) - 74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дитини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пільгових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категорій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-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ЗОДЮТ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«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Сонячний», табір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наметового типу «Літо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Мужності - 2016», ДОК «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Жемчужина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»;</a:t>
            </a:r>
          </a:p>
          <a:p>
            <a:pPr algn="just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2017 рік (108 тис. грн.) – 46 дітей пільгових категорій 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ЗОДЮТ «Сонячний», табір наметового типу «Літо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Мужності - 2017».</a:t>
            </a:r>
          </a:p>
          <a:p>
            <a:pPr algn="just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За рахунок коштів державного бюджету:</a:t>
            </a:r>
          </a:p>
          <a:p>
            <a:pPr algn="just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2016 рік 8 дітей пільгових категорій - «Табір миру», ДП України «Міжнародний дитячий центр «Артек», ДП «УЦД «Молода гвардія»;</a:t>
            </a:r>
          </a:p>
          <a:p>
            <a:pPr algn="just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2017 рік – 26 дітей пільгових категорій 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ДП України «Міжнародний дитячий центр «Артек», ДП «УЦД «Молода гвардія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», державний позашкільний оздоровчий заклад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санаторного типу «Ровесник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».</a:t>
            </a:r>
          </a:p>
        </p:txBody>
      </p:sp>
      <p:pic>
        <p:nvPicPr>
          <p:cNvPr id="4098" name="Picture 2" descr="D:\Стажування\Ніжник\Сумська обласна державна адміністрація\Оздоровлення дітей\Артек 2017\АРТЕК\PA2022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" y="2011901"/>
            <a:ext cx="1598427" cy="11987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Стажування\Ніжник\Сумська обласна державна адміністрація\Оздоровлення дітей\Артек 2017\АРТЕК\PA2022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1" y="5661248"/>
            <a:ext cx="1354911" cy="10161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2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Результат пошуку зображень за запитом &quot;brown backgroun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59"/>
            <a:ext cx="9144000" cy="68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282352"/>
            <a:ext cx="8856984" cy="626368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Розвиток неформальної освіти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7171" name="Picture 3" descr="D:\Стажування\Ніжник\МШЛ\TzPJy5rEw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53" y="968228"/>
            <a:ext cx="1697208" cy="127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542" y="1514520"/>
            <a:ext cx="7141300" cy="45243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п</a:t>
            </a:r>
            <a:r>
              <a:rPr lang="uk-UA" dirty="0" smtClean="0">
                <a:latin typeface="Georgia" pitchFamily="18" charset="0"/>
              </a:rPr>
              <a:t>рограма Молодіжна </a:t>
            </a:r>
            <a:r>
              <a:rPr lang="uk-UA" dirty="0">
                <a:latin typeface="Georgia" pitchFamily="18" charset="0"/>
              </a:rPr>
              <a:t>школа лідерства, ГО «Студентське братство Сумщини</a:t>
            </a:r>
            <a:r>
              <a:rPr lang="uk-UA" dirty="0" smtClean="0">
                <a:latin typeface="Georgia" pitchFamily="18" charset="0"/>
              </a:rPr>
              <a:t>», </a:t>
            </a:r>
            <a:r>
              <a:rPr lang="uk-UA" dirty="0">
                <a:latin typeface="Georgia" pitchFamily="18" charset="0"/>
              </a:rPr>
              <a:t>яка складалася з 3-х етапів на теми: «Як переконувати людей, вести їх за собою, працювати в команді та отримувати бажані результати»; «Стратегічне планування діяльності, постановка цілей, захист прав та інтересів»; «Мистецтво публічного виступу</a:t>
            </a:r>
            <a:r>
              <a:rPr lang="uk-UA" dirty="0" smtClean="0">
                <a:latin typeface="Georgia" pitchFamily="18" charset="0"/>
              </a:rPr>
              <a:t>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 smtClean="0">
                <a:latin typeface="Georgia" pitchFamily="18" charset="0"/>
              </a:rPr>
              <a:t> </a:t>
            </a:r>
            <a:r>
              <a:rPr lang="uk-UA" dirty="0">
                <a:latin typeface="Georgia" pitchFamily="18" charset="0"/>
              </a:rPr>
              <a:t>2 – денний </a:t>
            </a:r>
            <a:r>
              <a:rPr lang="uk-UA" dirty="0" smtClean="0">
                <a:latin typeface="Georgia" pitchFamily="18" charset="0"/>
              </a:rPr>
              <a:t>тренінг, громадська організація </a:t>
            </a:r>
            <a:r>
              <a:rPr lang="uk-UA" dirty="0">
                <a:latin typeface="Georgia" pitchFamily="18" charset="0"/>
              </a:rPr>
              <a:t>«Бюро аналізу політики»</a:t>
            </a:r>
            <a:r>
              <a:rPr lang="uk-UA" dirty="0" smtClean="0">
                <a:latin typeface="Georgia" pitchFamily="18" charset="0"/>
              </a:rPr>
              <a:t>, тема: </a:t>
            </a:r>
            <a:r>
              <a:rPr lang="uk-UA" dirty="0">
                <a:latin typeface="Georgia" pitchFamily="18" charset="0"/>
              </a:rPr>
              <a:t>«Комунікація громади і влади у розрізі бюджетної </a:t>
            </a:r>
            <a:r>
              <a:rPr lang="uk-UA" dirty="0" smtClean="0">
                <a:latin typeface="Georgia" pitchFamily="18" charset="0"/>
              </a:rPr>
              <a:t>політики»;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 smtClean="0">
                <a:latin typeface="Georgia" pitchFamily="18" charset="0"/>
              </a:rPr>
              <a:t>4 – денний Базовий тренінг </a:t>
            </a:r>
            <a:r>
              <a:rPr lang="uk-UA" dirty="0">
                <a:latin typeface="Georgia" pitchFamily="18" charset="0"/>
              </a:rPr>
              <a:t>«Молодіжний працівник</a:t>
            </a:r>
            <a:r>
              <a:rPr lang="uk-UA" dirty="0" smtClean="0">
                <a:latin typeface="Georgia" pitchFamily="18" charset="0"/>
              </a:rPr>
              <a:t>»;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с</a:t>
            </a:r>
            <a:r>
              <a:rPr lang="uk-UA" dirty="0" smtClean="0">
                <a:latin typeface="Georgia" pitchFamily="18" charset="0"/>
              </a:rPr>
              <a:t>тажування молоді в органах місцевого самоврядування;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т</a:t>
            </a:r>
            <a:r>
              <a:rPr lang="uk-UA" dirty="0" smtClean="0">
                <a:latin typeface="Georgia" pitchFamily="18" charset="0"/>
              </a:rPr>
              <a:t>ренінг з написання проектів для представників громадянського суспільства;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 err="1">
                <a:latin typeface="Georgia" pitchFamily="18" charset="0"/>
              </a:rPr>
              <a:t>д</a:t>
            </a:r>
            <a:r>
              <a:rPr lang="uk-UA" dirty="0" err="1" smtClean="0">
                <a:latin typeface="Georgia" pitchFamily="18" charset="0"/>
              </a:rPr>
              <a:t>ебатний</a:t>
            </a:r>
            <a:r>
              <a:rPr lang="uk-UA" dirty="0" smtClean="0">
                <a:latin typeface="Georgia" pitchFamily="18" charset="0"/>
              </a:rPr>
              <a:t> турнір «Серця чотирьох»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uk-UA" dirty="0">
              <a:latin typeface="Georgia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8" name="Picture 2" descr="https://pp.userapi.com/c626518/v626518669/31616/irNvzyu2i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42" y="2228165"/>
            <a:ext cx="1860719" cy="104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Фото Oksana Malchenko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82" y="3274820"/>
            <a:ext cx="1734033" cy="11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ото Oksana Malchenko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662" y="4430842"/>
            <a:ext cx="1845609" cy="12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Стажування\Ніжник\Написання проектів\Фото\image-0-02-05-d2358a8853979ea56ea5bb733afb087fd986f33394c0b5f2602944ad74055c38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7" y="5645590"/>
            <a:ext cx="1421045" cy="10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Стажування\Ніжник\Написання проектів\Фото\image-0-02-05-17bb8924ef11fdcf07180af58ad3a0a6408333377a8c1905405b93bff9e68171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354" y="5526111"/>
            <a:ext cx="859404" cy="11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Стажування\Ніжник\Дебатний турнір\Фото\IMG_26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69368"/>
            <a:ext cx="1696782" cy="12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D:\Стажування\Ніжник\Стажування молоді\Фото\IMG_273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01" y="5500139"/>
            <a:ext cx="1698667" cy="127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:\Стажування\Ніжник\Стажування молоді\Фото\IMG_274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50" y="5545818"/>
            <a:ext cx="1518622" cy="11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Стажування\Ніжник\Дебатний турнір\Фото\IMG_261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5568019"/>
            <a:ext cx="1489019" cy="11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04" name="Picture 12" descr="Результат пошуку зображень за запитом &quot;brown background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" y="16998"/>
            <a:ext cx="9117952" cy="6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pp.userapi.com/c638725/v638725669/a6ba/cwMZEL2hyb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42243"/>
            <a:ext cx="1137670" cy="85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268760"/>
            <a:ext cx="5184576" cy="49244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uk-UA" dirty="0" smtClean="0">
                <a:latin typeface="Georgia" pitchFamily="18" charset="0"/>
              </a:rPr>
              <a:t>фестиваль «Глухів </a:t>
            </a:r>
            <a:r>
              <a:rPr lang="uk-UA" dirty="0" err="1" smtClean="0">
                <a:latin typeface="Georgia" pitchFamily="18" charset="0"/>
              </a:rPr>
              <a:t>Ха-Ха</a:t>
            </a:r>
            <a:r>
              <a:rPr lang="uk-UA" dirty="0" smtClean="0">
                <a:latin typeface="Georgia" pitchFamily="18" charset="0"/>
              </a:rPr>
              <a:t> Шоу» 2016 – 2017;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м</a:t>
            </a:r>
            <a:r>
              <a:rPr lang="uk-UA" dirty="0" smtClean="0">
                <a:latin typeface="Georgia" pitchFamily="18" charset="0"/>
              </a:rPr>
              <a:t>іський молодіжний новорічний бал 2016;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м</a:t>
            </a:r>
            <a:r>
              <a:rPr lang="uk-UA" dirty="0" smtClean="0">
                <a:latin typeface="Georgia" pitchFamily="18" charset="0"/>
              </a:rPr>
              <a:t>іський молодіжний маскарад 2017;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ф</a:t>
            </a:r>
            <a:r>
              <a:rPr lang="uk-UA" dirty="0" smtClean="0">
                <a:latin typeface="Georgia" pitchFamily="18" charset="0"/>
              </a:rPr>
              <a:t>естиваль молодіжної творчості «Студентська весна – 2017»;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 err="1" smtClean="0">
                <a:latin typeface="Georgia" pitchFamily="18" charset="0"/>
              </a:rPr>
              <a:t>Флешмоб</a:t>
            </a:r>
            <a:r>
              <a:rPr lang="uk-UA" dirty="0" smtClean="0">
                <a:latin typeface="Georgia" pitchFamily="18" charset="0"/>
              </a:rPr>
              <a:t> до Дня Святого Миколая «Подаруй дитині казку»;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dirty="0" smtClean="0">
                <a:latin typeface="Georgia" pitchFamily="18" charset="0"/>
              </a:rPr>
              <a:t>foot-quest </a:t>
            </a:r>
            <a:r>
              <a:rPr lang="uk-UA" dirty="0" smtClean="0">
                <a:latin typeface="Georgia" pitchFamily="18" charset="0"/>
              </a:rPr>
              <a:t>до Міжнародного дня студента;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м</a:t>
            </a:r>
            <a:r>
              <a:rPr lang="uk-UA" dirty="0" smtClean="0">
                <a:latin typeface="Georgia" pitchFamily="18" charset="0"/>
              </a:rPr>
              <a:t>олодіжний </a:t>
            </a:r>
            <a:r>
              <a:rPr lang="uk-UA" dirty="0" err="1" smtClean="0">
                <a:latin typeface="Georgia" pitchFamily="18" charset="0"/>
              </a:rPr>
              <a:t>квест</a:t>
            </a:r>
            <a:r>
              <a:rPr lang="uk-UA" dirty="0" smtClean="0">
                <a:latin typeface="Georgia" pitchFamily="18" charset="0"/>
              </a:rPr>
              <a:t> до Дня Святого Валентина;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 err="1">
                <a:latin typeface="Georgia" pitchFamily="18" charset="0"/>
              </a:rPr>
              <a:t>к</a:t>
            </a:r>
            <a:r>
              <a:rPr lang="uk-UA" dirty="0" err="1" smtClean="0">
                <a:latin typeface="Georgia" pitchFamily="18" charset="0"/>
              </a:rPr>
              <a:t>вест</a:t>
            </a:r>
            <a:r>
              <a:rPr lang="uk-UA" dirty="0" smtClean="0">
                <a:latin typeface="Georgia" pitchFamily="18" charset="0"/>
              </a:rPr>
              <a:t> до Міжнародного дня захисту дітей;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 smtClean="0">
                <a:latin typeface="Georgia" pitchFamily="18" charset="0"/>
              </a:rPr>
              <a:t>День молоді</a:t>
            </a:r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endParaRPr lang="uk-UA" sz="2000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79512" y="282352"/>
            <a:ext cx="8856984" cy="626368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Підтримка обдарованої молоді та організація </a:t>
            </a:r>
            <a:endParaRPr lang="uk-UA" sz="2000" b="1" i="1" dirty="0" smtClean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змістовного дозвілля</a:t>
            </a:r>
            <a:endParaRPr lang="uk-UA" sz="2000" b="1" i="1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146" name="Picture 2" descr="D:\Стажування\Ніжник\КВН\2017\Фото\_DSC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966" y="1053304"/>
            <a:ext cx="1246530" cy="83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Стажування\Ніжник\КВН\2017\Фото\_DSC00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025">
            <a:off x="5571017" y="1162745"/>
            <a:ext cx="1375573" cy="91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Стажування\Ніжник\Навогодний бал\Фото\DSC_64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159" y="1967375"/>
            <a:ext cx="1369337" cy="9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Стажування\Ніжник\Навогодний бал\Фото\DSC_66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7992">
            <a:off x="5888320" y="2079243"/>
            <a:ext cx="1653748" cy="10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6" descr="D:\Стажування\Ніжник\Новорічний бал\Новая папка\IMG_21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8745">
            <a:off x="5663998" y="3022354"/>
            <a:ext cx="1456523" cy="10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pp.userapi.com/c604830/v604830139/227a2/oRlCelUZ8N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859">
            <a:off x="7320709" y="2914058"/>
            <a:ext cx="1473767" cy="9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Стажування\Ніжник\Студентська весна\2017\Фото\IMG_25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837">
            <a:off x="7338783" y="3878994"/>
            <a:ext cx="1656673" cy="12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Стажування\Ніжник\Студентська весна\2017\Фото\IMG_252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2276" flipV="1">
            <a:off x="5612132" y="4106474"/>
            <a:ext cx="1673824" cy="12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Стажування\Ніжник\Студентська весна\2017\Фото\IMG_25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1894">
            <a:off x="7376496" y="5360177"/>
            <a:ext cx="1440248" cy="10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Стажування\Ніжник\Святий Миколай\15665704_942717802530344_2261329305722221473_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6443">
            <a:off x="301972" y="5139850"/>
            <a:ext cx="1763688" cy="11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Стажування\Ніжник\День студента\Фото квест\Квесты\DSC_382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797">
            <a:off x="2018388" y="5057184"/>
            <a:ext cx="2003173" cy="132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Стажування\Ніжник\День студента\Фото квест\Квесты\DSC_375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411">
            <a:off x="5766132" y="5498475"/>
            <a:ext cx="1629487" cy="10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:\Стажування\Ніжник\День Св. Валентина\Фото\IMG_241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65" y="5369022"/>
            <a:ext cx="1899233" cy="142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&quot;brown backgroun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755576" y="336762"/>
            <a:ext cx="7344816" cy="1436054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Пропаганда та формування здорового способу життя. Утвердження патріотизму, духовності та моральності.</a:t>
            </a: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53732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9512" y="1916832"/>
            <a:ext cx="8568952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у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часть у  2 етапах обласного форуму військово-патріотичного виховання;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іський конкурс серед молоді «Майбутнє – без шкідливих звичок»;  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похід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по місцях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бойової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слави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«Шлях Мужності-2016», «Шлях Мужності-2017»;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Потяг  Єднання «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Труханівська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Січ»»;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а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кція  «Наш прапор – більше ніж символ»;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Всеукраїнський  день вишиванки.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2000" dirty="0"/>
          </a:p>
        </p:txBody>
      </p:sp>
      <p:pic>
        <p:nvPicPr>
          <p:cNvPr id="2062" name="Picture 14" descr="Фото МГОГВПК&quot;Мужність&quot;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399" y="5615260"/>
            <a:ext cx="1563513" cy="11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Фото МГОГВПК&quot;Мужність&quot;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19" y="5545071"/>
            <a:ext cx="1499436" cy="11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Фото МГОГВПК&quot;Мужність&quot;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0" y="4354622"/>
            <a:ext cx="1776536" cy="133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Фото МГОГВПК&quot;Мужність&quot;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6" y="5711132"/>
            <a:ext cx="1483090" cy="111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Стажування\Ніжник\Соціальна реклама\ФОТО\DSCN4784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61" y="4269400"/>
            <a:ext cx="1620952" cy="121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Стажування\Ніжник\Труханівська Січ\Фото 2017\IMG_31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55" y="4533886"/>
            <a:ext cx="1441699" cy="10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:\Стажування\Ніжник\23-24 серпня 2017\IMG_297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33178"/>
            <a:ext cx="1863963" cy="13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D:\Стажування\Ніжник\День вишиванки\Фото\IMG_26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260" y="5333178"/>
            <a:ext cx="1868364" cy="14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Стажування\Ніжник\Труханівська Січ\Фото 2017\IMG_31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54" y="4402618"/>
            <a:ext cx="1712384" cy="128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Стажування\Ніжник\Соціальна реклама\ФОТО\DSCN477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59352"/>
            <a:ext cx="1537393" cy="11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0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терцентр\Локальный диск (D_)\Почта\2016\12.2016\от 02.12.2016\SAM_3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-3381"/>
            <a:ext cx="5004556" cy="667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6" y="332656"/>
            <a:ext cx="34563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Для Глухівського міського центру соціальної реабілітації дітей – інвалідів за </a:t>
            </a:r>
            <a:r>
              <a:rPr lang="uk-UA" sz="2400" dirty="0"/>
              <a:t>рахунок міського бюджету придбане реабілітаційне обладнання «Реабілітаційні бруси» та дидактичні  матеріали для заняття </a:t>
            </a:r>
            <a:r>
              <a:rPr lang="uk-UA" sz="2400" dirty="0" err="1"/>
              <a:t>корекційних</a:t>
            </a:r>
            <a:r>
              <a:rPr lang="uk-UA" sz="2400" dirty="0"/>
              <a:t> груп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57250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33600"/>
            <a:ext cx="8229600" cy="1524000"/>
          </a:xfrm>
        </p:spPr>
        <p:txBody>
          <a:bodyPr/>
          <a:lstStyle/>
          <a:p>
            <a:pPr algn="ctr" eaLnBrk="1" hangingPunct="1"/>
            <a:r>
              <a:rPr lang="uk-UA" b="1" smtClean="0">
                <a:latin typeface="Times New Roman" pitchFamily="18" charset="0"/>
              </a:rPr>
              <a:t>Дякую за увагу !</a:t>
            </a:r>
            <a:endParaRPr lang="ru-RU" b="1" smtClean="0">
              <a:latin typeface="Times New Roman" pitchFamily="18" charset="0"/>
            </a:endParaRPr>
          </a:p>
        </p:txBody>
      </p:sp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31B3E4-46DA-4290-B8EA-8DC23AF3C33A}" type="slidenum">
              <a:rPr lang="ru-RU" smtClean="0"/>
              <a:pPr eaLnBrk="1" hangingPunct="1"/>
              <a:t>128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82744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 descr="https://mail.ukr.net/q/image?size=preview&amp;id=15155879221895215241;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068" name="AutoShape 4" descr="https://mail.ukr.net/q/image?size=preview&amp;id=15155879221895215241;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070" name="AutoShape 6" descr="https://mail.ukr.net/attach/show/15155879221895215241/2/SAM_4344.JPG"/>
          <p:cNvSpPr>
            <a:spLocks noChangeAspect="1" noChangeArrowheads="1"/>
          </p:cNvSpPr>
          <p:nvPr/>
        </p:nvSpPr>
        <p:spPr bwMode="auto">
          <a:xfrm>
            <a:off x="155575" y="-2811463"/>
            <a:ext cx="7810500" cy="5857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66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00351"/>
            <a:ext cx="2880320" cy="435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"/>
          <a:stretch/>
        </p:blipFill>
        <p:spPr>
          <a:xfrm>
            <a:off x="1475656" y="2060848"/>
            <a:ext cx="2736304" cy="4291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91680" y="548680"/>
            <a:ext cx="59046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Капітальний </a:t>
            </a:r>
            <a:r>
              <a:rPr lang="uk-UA" sz="2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ремонт </a:t>
            </a:r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дороги </a:t>
            </a:r>
          </a:p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по </a:t>
            </a:r>
            <a:r>
              <a:rPr lang="uk-UA" sz="2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вул. </a:t>
            </a:r>
            <a:r>
              <a:rPr lang="uk-UA" sz="24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Суворова-Жужоми</a:t>
            </a:r>
            <a:r>
              <a:rPr lang="uk-UA" sz="240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  у  </a:t>
            </a:r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2016 році</a:t>
            </a:r>
            <a:endParaRPr lang="ru-RU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Загальна сума витрат – </a:t>
            </a:r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1,3 млн. </a:t>
            </a:r>
            <a:r>
              <a:rPr lang="uk-UA" sz="2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грн</a:t>
            </a:r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. </a:t>
            </a:r>
            <a:endParaRPr lang="uk-UA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36705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73036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47042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981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0425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74133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9947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73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84" y="285728"/>
            <a:ext cx="4572032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2016 рік</a:t>
            </a:r>
          </a:p>
          <a:p>
            <a:pPr algn="ctr"/>
            <a:r>
              <a:rPr lang="uk-UA" sz="2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Капітальний </a:t>
            </a:r>
            <a:r>
              <a:rPr lang="uk-UA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ремонт </a:t>
            </a:r>
            <a:r>
              <a:rPr lang="uk-UA" sz="2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тротуарів </a:t>
            </a:r>
          </a:p>
          <a:p>
            <a:pPr algn="ctr"/>
            <a:r>
              <a:rPr lang="uk-UA" sz="2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по </a:t>
            </a:r>
            <a:r>
              <a:rPr lang="uk-UA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вул. </a:t>
            </a:r>
            <a:r>
              <a:rPr lang="uk-UA" sz="2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Пивоварова, Києво-Московській, Ціолковського. </a:t>
            </a:r>
          </a:p>
          <a:p>
            <a:pPr algn="ctr"/>
            <a:r>
              <a:rPr lang="uk-UA" sz="2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Загальна сума витрат  </a:t>
            </a:r>
          </a:p>
          <a:p>
            <a:pPr algn="ctr"/>
            <a:r>
              <a:rPr lang="uk-UA" sz="2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 1,2 млн. грн.</a:t>
            </a:r>
          </a:p>
          <a:p>
            <a:endParaRPr lang="uk-UA" sz="2400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endParaRPr lang="uk-UA" sz="2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endParaRPr lang="uk-UA" sz="2400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pPr algn="ctr"/>
            <a:endParaRPr lang="ru-RU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0" y="142853"/>
            <a:ext cx="221454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14290"/>
            <a:ext cx="2143140" cy="289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3429000"/>
            <a:ext cx="2132883" cy="308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3357562"/>
            <a:ext cx="2214578" cy="3259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3643314"/>
            <a:ext cx="3286148" cy="292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188640"/>
            <a:ext cx="59046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Капітальний ремонт тротуару </a:t>
            </a:r>
          </a:p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по вул. Спаська  у 2017 році</a:t>
            </a:r>
            <a:endParaRPr lang="ru-RU" sz="240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8" y="2420888"/>
            <a:ext cx="2122150" cy="3549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15616" y="1340768"/>
            <a:ext cx="741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До ремонту                                 Після ремонту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0998" y="2420888"/>
            <a:ext cx="2074831" cy="3549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420888"/>
            <a:ext cx="3867690" cy="350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90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45024"/>
            <a:ext cx="504056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90663"/>
            <a:ext cx="4972716" cy="2983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64088" y="157490"/>
            <a:ext cx="360456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Капітальний ремонт тротуару </a:t>
            </a:r>
          </a:p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по вул. Спаська </a:t>
            </a:r>
          </a:p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(непарна сторона від </a:t>
            </a:r>
          </a:p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вул. Шевченка до </a:t>
            </a:r>
          </a:p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вул. Інститутської) </a:t>
            </a:r>
          </a:p>
          <a:p>
            <a:pPr algn="ctr"/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у 2017 році </a:t>
            </a:r>
          </a:p>
          <a:p>
            <a:pPr algn="ctr"/>
            <a:r>
              <a:rPr lang="uk-UA" sz="2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Загальна сума витрат – </a:t>
            </a:r>
            <a:r>
              <a:rPr lang="uk-UA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259,5 тис. </a:t>
            </a:r>
            <a:r>
              <a:rPr lang="uk-UA" sz="2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грн. </a:t>
            </a:r>
          </a:p>
          <a:p>
            <a:pPr algn="ctr"/>
            <a:endParaRPr lang="ru-RU" sz="240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4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1" y="718759"/>
            <a:ext cx="9088118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1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9007" y="332656"/>
            <a:ext cx="41352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uk-UA" sz="2400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endParaRPr lang="uk-UA" sz="2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endParaRPr lang="uk-UA" sz="2400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pPr algn="ctr"/>
            <a:endParaRPr lang="ru-RU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3999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7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5"/>
            <a:ext cx="9106306" cy="601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14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85720" y="5172201"/>
            <a:ext cx="428628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 2016 рік  власні доходи загального фонду склали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54260,7 тис. грн., що більше плану на 2,5%, або на 1347,7 тис. грн.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9153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167041"/>
              </p:ext>
            </p:extLst>
          </p:nvPr>
        </p:nvGraphicFramePr>
        <p:xfrm>
          <a:off x="428596" y="1948278"/>
          <a:ext cx="4143404" cy="321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4" name="Диаграмма" r:id="rId4" imgW="6038701" imgH="3562502" progId="Excel.Chart.8">
                  <p:embed/>
                </p:oleObj>
              </mc:Choice>
              <mc:Fallback>
                <p:oleObj name="Диаграмма" r:id="rId4" imgW="6038701" imgH="3562502" progId="Excel.Chart.8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1948278"/>
                        <a:ext cx="4143404" cy="32147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630424" y="5049091"/>
            <a:ext cx="427813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 2017 рік власні доходи загального фонду – 80245,6 тис. грн.,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що більше плану на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4,2 %, </a:t>
            </a:r>
            <a:r>
              <a:rPr lang="uk-UA" sz="1600" b="1" dirty="0" smtClean="0">
                <a:latin typeface="Arial" pitchFamily="34" charset="0"/>
                <a:ea typeface="Times New Roman" pitchFamily="18" charset="0"/>
              </a:rPr>
              <a:t>або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 3249,6 тис. грн.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915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949846"/>
              </p:ext>
            </p:extLst>
          </p:nvPr>
        </p:nvGraphicFramePr>
        <p:xfrm>
          <a:off x="4633421" y="1988840"/>
          <a:ext cx="4275137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5" name="Диаграмма" r:id="rId6" imgW="5933971" imgH="3495711" progId="Excel.Chart.8">
                  <p:embed/>
                </p:oleObj>
              </mc:Choice>
              <mc:Fallback>
                <p:oleObj name="Диаграмма" r:id="rId6" imgW="5933971" imgH="3495711" progId="Excel.Chart.8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72"/>
                      <a:stretch>
                        <a:fillRect/>
                      </a:stretch>
                    </p:blipFill>
                    <p:spPr bwMode="auto">
                      <a:xfrm>
                        <a:off x="4633421" y="1988840"/>
                        <a:ext cx="4275137" cy="306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92906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929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hangingPunct="0"/>
            <a:r>
              <a:rPr lang="uk-UA" sz="3200" b="1" dirty="0" smtClean="0">
                <a:solidFill>
                  <a:prstClr val="white"/>
                </a:solidFill>
                <a:latin typeface="Arial" pitchFamily="34" charset="0"/>
                <a:ea typeface="Times New Roman" pitchFamily="18" charset="0"/>
              </a:rPr>
              <a:t>ВЛАСНІ   ДОХОДИ ЗАГАЛЬНОГО ФОНДУ міського бюджету</a:t>
            </a:r>
            <a:endParaRPr lang="ru-RU" sz="3200" dirty="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1326142"/>
            <a:ext cx="1435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atin typeface="Arial" pitchFamily="34" charset="0"/>
                <a:ea typeface="Times New Roman" pitchFamily="18" charset="0"/>
              </a:rPr>
              <a:t>2016</a:t>
            </a:r>
            <a:r>
              <a:rPr lang="uk-UA" b="1" dirty="0" smtClean="0">
                <a:latin typeface="Arial" pitchFamily="34" charset="0"/>
                <a:ea typeface="Times New Roman" pitchFamily="18" charset="0"/>
              </a:rPr>
              <a:t> рік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07696" y="1129254"/>
            <a:ext cx="27363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</a:rPr>
              <a:t> </a:t>
            </a:r>
          </a:p>
          <a:p>
            <a:r>
              <a:rPr lang="uk-UA" sz="2800" b="1" dirty="0" smtClean="0">
                <a:latin typeface="Arial" pitchFamily="34" charset="0"/>
                <a:ea typeface="Times New Roman" pitchFamily="18" charset="0"/>
              </a:rPr>
              <a:t>2017 </a:t>
            </a:r>
            <a:r>
              <a:rPr lang="uk-UA" b="1" dirty="0" smtClean="0">
                <a:latin typeface="Arial" pitchFamily="34" charset="0"/>
                <a:ea typeface="Times New Roman" pitchFamily="18" charset="0"/>
              </a:rPr>
              <a:t>рік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679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05" y="188640"/>
            <a:ext cx="919543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49009"/>
            <a:ext cx="6681463" cy="501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43150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Ремонт дорожнього покриття мосту в селі Сліпород</a:t>
            </a:r>
          </a:p>
          <a:p>
            <a:pPr algn="ctr"/>
            <a:r>
              <a:rPr lang="uk-UA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Загальна сума витрат  –</a:t>
            </a:r>
          </a:p>
          <a:p>
            <a:pPr algn="ctr"/>
            <a:r>
              <a:rPr lang="uk-UA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62,7 тис. грн.</a:t>
            </a:r>
          </a:p>
        </p:txBody>
      </p:sp>
    </p:spTree>
    <p:extLst>
      <p:ext uri="{BB962C8B-B14F-4D97-AF65-F5344CB8AC3E}">
        <p14:creationId xmlns:p14="http://schemas.microsoft.com/office/powerpoint/2010/main" val="538610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366822"/>
              </p:ext>
            </p:extLst>
          </p:nvPr>
        </p:nvGraphicFramePr>
        <p:xfrm>
          <a:off x="552308" y="1941287"/>
          <a:ext cx="1390334" cy="124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90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87899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Вуличне освітлення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54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563,8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257101"/>
              </p:ext>
            </p:extLst>
          </p:nvPr>
        </p:nvGraphicFramePr>
        <p:xfrm>
          <a:off x="2939163" y="1628800"/>
          <a:ext cx="975777" cy="16467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75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28545">
                <a:tc>
                  <a:txBody>
                    <a:bodyPr/>
                    <a:lstStyle/>
                    <a:p>
                      <a:pPr algn="ctr"/>
                      <a:r>
                        <a:rPr lang="uk-UA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Придбання адресних табличок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7959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10,3</a:t>
                      </a:r>
                      <a:r>
                        <a:rPr lang="uk-UA" sz="1400" dirty="0" smtClean="0"/>
                        <a:t> </a:t>
                      </a:r>
                    </a:p>
                    <a:p>
                      <a:pPr algn="ctr"/>
                      <a:r>
                        <a:rPr lang="uk-UA" sz="140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966780"/>
              </p:ext>
            </p:extLst>
          </p:nvPr>
        </p:nvGraphicFramePr>
        <p:xfrm>
          <a:off x="2051720" y="404664"/>
          <a:ext cx="5045066" cy="1116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50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16604">
                <a:tc>
                  <a:txBody>
                    <a:bodyPr/>
                    <a:lstStyle/>
                    <a:p>
                      <a:pPr algn="ctr"/>
                      <a:r>
                        <a:rPr lang="uk-UA" sz="3600" b="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БЛАГОУСТРІЙ МІСТА    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000" b="1" i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За 2016 рік витрачено 3,6</a:t>
                      </a:r>
                      <a:r>
                        <a:rPr lang="uk-UA" sz="2000" b="1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млн.</a:t>
                      </a:r>
                      <a:r>
                        <a:rPr lang="uk-UA" sz="2000" b="1" i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грн. </a:t>
                      </a:r>
                      <a:endParaRPr lang="ru-RU" sz="3600" b="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102682"/>
              </p:ext>
            </p:extLst>
          </p:nvPr>
        </p:nvGraphicFramePr>
        <p:xfrm>
          <a:off x="7362687" y="3307609"/>
          <a:ext cx="1356898" cy="1676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8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25763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Придбання прикрас та гірлянд для міської новорічної ялинки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876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err="1" smtClean="0"/>
                        <a:t>тис.грн</a:t>
                      </a:r>
                      <a:r>
                        <a:rPr lang="uk-UA" sz="1400" baseline="0" dirty="0" smtClean="0"/>
                        <a:t>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914975"/>
              </p:ext>
            </p:extLst>
          </p:nvPr>
        </p:nvGraphicFramePr>
        <p:xfrm>
          <a:off x="7186701" y="1808463"/>
          <a:ext cx="1368152" cy="1356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81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12478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Придбання обладнання для дитячого майданчика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5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17,4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err="1" smtClean="0"/>
                        <a:t>тис.грн</a:t>
                      </a:r>
                      <a:r>
                        <a:rPr lang="uk-UA" sz="1400" baseline="0" dirty="0" smtClean="0"/>
                        <a:t>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773654"/>
              </p:ext>
            </p:extLst>
          </p:nvPr>
        </p:nvGraphicFramePr>
        <p:xfrm>
          <a:off x="2740576" y="4579962"/>
          <a:ext cx="1378813" cy="20878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788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657497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Ліквідовано стихійні сміттєзвалища на території </a:t>
                      </a:r>
                      <a:r>
                        <a:rPr lang="uk-UA" dirty="0" smtClean="0"/>
                        <a:t>Глухівської</a:t>
                      </a:r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міської ради 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3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44.5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418709"/>
              </p:ext>
            </p:extLst>
          </p:nvPr>
        </p:nvGraphicFramePr>
        <p:xfrm>
          <a:off x="193011" y="3284984"/>
          <a:ext cx="1740425" cy="15707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0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26533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Догляд за зеленими та декоративними насадженнями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58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418,8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317367"/>
              </p:ext>
            </p:extLst>
          </p:nvPr>
        </p:nvGraphicFramePr>
        <p:xfrm>
          <a:off x="4847156" y="2473061"/>
          <a:ext cx="1301563" cy="14599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1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34396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Санітарне оброблення територій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5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663,5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err="1" smtClean="0"/>
                        <a:t>тис.грн</a:t>
                      </a:r>
                      <a:r>
                        <a:rPr lang="uk-UA" sz="1400" baseline="0" dirty="0" smtClean="0"/>
                        <a:t>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38353"/>
              </p:ext>
            </p:extLst>
          </p:nvPr>
        </p:nvGraphicFramePr>
        <p:xfrm>
          <a:off x="5877870" y="4521216"/>
          <a:ext cx="1308831" cy="1569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88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98217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Вивезення</a:t>
                      </a:r>
                      <a:r>
                        <a:rPr lang="uk-UA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захоронення твердих побутових відходів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38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898,8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err="1" smtClean="0"/>
                        <a:t>тис.грн</a:t>
                      </a:r>
                      <a:r>
                        <a:rPr lang="uk-UA" sz="1400" baseline="0" dirty="0" smtClean="0"/>
                        <a:t>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Стрелка вправо 5"/>
          <p:cNvSpPr/>
          <p:nvPr/>
        </p:nvSpPr>
        <p:spPr>
          <a:xfrm rot="5400000">
            <a:off x="3354878" y="1833485"/>
            <a:ext cx="521131" cy="190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5074110" y="1930476"/>
            <a:ext cx="701520" cy="208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1164998" y="3012020"/>
            <a:ext cx="2673521" cy="168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5062826" y="2896407"/>
            <a:ext cx="2743875" cy="19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" name="Стрелка углом вверх 9"/>
          <p:cNvSpPr/>
          <p:nvPr/>
        </p:nvSpPr>
        <p:spPr>
          <a:xfrm rot="5400000">
            <a:off x="5755575" y="2737955"/>
            <a:ext cx="2450152" cy="294065"/>
          </a:xfrm>
          <a:prstGeom prst="bentUpArrow">
            <a:avLst>
              <a:gd name="adj1" fmla="val 35999"/>
              <a:gd name="adj2" fmla="val 305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11" name="Прямоугольник 10"/>
          <p:cNvSpPr/>
          <p:nvPr/>
        </p:nvSpPr>
        <p:spPr>
          <a:xfrm>
            <a:off x="2207942" y="1743959"/>
            <a:ext cx="92197" cy="2261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7" name="Стрелка вправо 26"/>
          <p:cNvSpPr/>
          <p:nvPr/>
        </p:nvSpPr>
        <p:spPr>
          <a:xfrm rot="10800000">
            <a:off x="2047853" y="3933055"/>
            <a:ext cx="256109" cy="177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3" name="Стрелка углом вверх 12"/>
          <p:cNvSpPr/>
          <p:nvPr/>
        </p:nvSpPr>
        <p:spPr>
          <a:xfrm rot="10800000">
            <a:off x="1534362" y="1212700"/>
            <a:ext cx="413882" cy="59576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8" name="Прямоугольник 27"/>
          <p:cNvSpPr/>
          <p:nvPr/>
        </p:nvSpPr>
        <p:spPr>
          <a:xfrm>
            <a:off x="7198034" y="1121752"/>
            <a:ext cx="456630" cy="90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7331644" y="1300598"/>
            <a:ext cx="57371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3193143" y="3016409"/>
            <a:ext cx="2912029" cy="215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003344"/>
              </p:ext>
            </p:extLst>
          </p:nvPr>
        </p:nvGraphicFramePr>
        <p:xfrm>
          <a:off x="1160319" y="4869160"/>
          <a:ext cx="1390334" cy="1676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90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568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Поточний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ремонт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вуличного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освітлення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23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215,6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997092"/>
              </p:ext>
            </p:extLst>
          </p:nvPr>
        </p:nvGraphicFramePr>
        <p:xfrm>
          <a:off x="4233102" y="4675255"/>
          <a:ext cx="1517138" cy="15251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7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86180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Послуги по</a:t>
                      </a:r>
                      <a:r>
                        <a:rPr lang="uk-UA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обслуговуванню електромереж міста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02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20,5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err="1" smtClean="0"/>
                        <a:t>тис.грн</a:t>
                      </a:r>
                      <a:r>
                        <a:rPr lang="uk-UA" sz="1400" baseline="0" dirty="0" smtClean="0"/>
                        <a:t>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Стрелка вправо 30"/>
          <p:cNvSpPr/>
          <p:nvPr/>
        </p:nvSpPr>
        <p:spPr>
          <a:xfrm rot="5400000">
            <a:off x="2663375" y="3023087"/>
            <a:ext cx="2912029" cy="18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2" name="Стрелка вправо 31"/>
          <p:cNvSpPr/>
          <p:nvPr/>
        </p:nvSpPr>
        <p:spPr>
          <a:xfrm>
            <a:off x="7178316" y="738693"/>
            <a:ext cx="616266" cy="145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29319"/>
              </p:ext>
            </p:extLst>
          </p:nvPr>
        </p:nvGraphicFramePr>
        <p:xfrm>
          <a:off x="123201" y="377736"/>
          <a:ext cx="1204308" cy="1463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04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1692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Поточний ремонт огорожі на кладовищі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107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36,3</a:t>
                      </a:r>
                    </a:p>
                    <a:p>
                      <a:pPr algn="ctr"/>
                      <a:r>
                        <a:rPr lang="uk-UA" sz="1400" dirty="0" smtClean="0"/>
                        <a:t> 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17977"/>
              </p:ext>
            </p:extLst>
          </p:nvPr>
        </p:nvGraphicFramePr>
        <p:xfrm>
          <a:off x="7854559" y="294065"/>
          <a:ext cx="1204308" cy="13096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04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75486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Послуги з благоустрою територій, толоки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786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25,3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тис.грн</a:t>
                      </a:r>
                      <a:r>
                        <a:rPr lang="uk-UA" sz="1400" dirty="0" smtClean="0"/>
                        <a:t>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041744"/>
              </p:ext>
            </p:extLst>
          </p:nvPr>
        </p:nvGraphicFramePr>
        <p:xfrm>
          <a:off x="2699792" y="3384415"/>
          <a:ext cx="1260980" cy="9260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0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1692">
                <a:tc>
                  <a:txBody>
                    <a:bodyPr/>
                    <a:lstStyle/>
                    <a:p>
                      <a:pPr algn="ctr"/>
                      <a:r>
                        <a:rPr lang="uk-UA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Навантаження та перевезення піску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107"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smtClean="0">
                          <a:solidFill>
                            <a:srgbClr val="FF0000"/>
                          </a:solidFill>
                        </a:rPr>
                        <a:t>26,9</a:t>
                      </a:r>
                      <a:r>
                        <a:rPr lang="uk-UA" sz="1200" dirty="0" smtClean="0"/>
                        <a:t> тис. грн.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Стрелка вправо 36"/>
          <p:cNvSpPr/>
          <p:nvPr/>
        </p:nvSpPr>
        <p:spPr>
          <a:xfrm rot="5400000">
            <a:off x="1907798" y="2344006"/>
            <a:ext cx="1665556" cy="172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8" name="Стрелка вправо 37"/>
          <p:cNvSpPr/>
          <p:nvPr/>
        </p:nvSpPr>
        <p:spPr>
          <a:xfrm rot="10800000">
            <a:off x="1364701" y="697639"/>
            <a:ext cx="616266" cy="145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7858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4" grpId="0" animBg="1"/>
      <p:bldP spid="10" grpId="0" animBg="1"/>
      <p:bldP spid="11" grpId="0" animBg="1"/>
      <p:bldP spid="27" grpId="0" animBg="1"/>
      <p:bldP spid="13" grpId="0" animBg="1"/>
      <p:bldP spid="28" grpId="0" animBg="1"/>
      <p:bldP spid="29" grpId="0" animBg="1"/>
      <p:bldP spid="23" grpId="0" animBg="1"/>
      <p:bldP spid="31" grpId="0" animBg="1"/>
      <p:bldP spid="32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727414"/>
              </p:ext>
            </p:extLst>
          </p:nvPr>
        </p:nvGraphicFramePr>
        <p:xfrm>
          <a:off x="527565" y="2083931"/>
          <a:ext cx="1390334" cy="124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90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87899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Вуличне освітлення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54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868,2</a:t>
                      </a:r>
                      <a:endParaRPr lang="uk-UA" sz="140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383621"/>
              </p:ext>
            </p:extLst>
          </p:nvPr>
        </p:nvGraphicFramePr>
        <p:xfrm>
          <a:off x="2051720" y="404664"/>
          <a:ext cx="504506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50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16604">
                <a:tc>
                  <a:txBody>
                    <a:bodyPr/>
                    <a:lstStyle/>
                    <a:p>
                      <a:pPr algn="ctr"/>
                      <a:r>
                        <a:rPr lang="uk-UA" sz="3600" b="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БЛАГОУСТРІЙ МІСТА    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400" b="1" i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за</a:t>
                      </a:r>
                      <a:r>
                        <a:rPr lang="uk-UA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400" b="1" i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r>
                        <a:rPr lang="uk-UA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400" b="1" i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рік</a:t>
                      </a:r>
                      <a:r>
                        <a:rPr lang="uk-UA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400" b="1" i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витрачено </a:t>
                      </a:r>
                    </a:p>
                    <a:p>
                      <a:pPr algn="ctr"/>
                      <a:r>
                        <a:rPr lang="uk-UA" sz="2400" b="1" i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4,3</a:t>
                      </a:r>
                      <a:r>
                        <a:rPr lang="uk-UA" sz="2400" b="1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млн.</a:t>
                      </a:r>
                      <a:r>
                        <a:rPr lang="uk-UA" sz="2400" b="1" i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грн. </a:t>
                      </a:r>
                      <a:endParaRPr lang="ru-RU" sz="4000" b="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452151"/>
              </p:ext>
            </p:extLst>
          </p:nvPr>
        </p:nvGraphicFramePr>
        <p:xfrm>
          <a:off x="7435817" y="3304543"/>
          <a:ext cx="1378813" cy="15628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788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32569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Святкове оформлення міста до свят </a:t>
                      </a:r>
                    </a:p>
                    <a:p>
                      <a:pPr algn="ctr"/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3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46,6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680561"/>
              </p:ext>
            </p:extLst>
          </p:nvPr>
        </p:nvGraphicFramePr>
        <p:xfrm>
          <a:off x="240542" y="4021558"/>
          <a:ext cx="1740425" cy="15707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0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26533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Догляд за зеленими та декоративними насадженнями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58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baseline="0" dirty="0" smtClean="0">
                          <a:solidFill>
                            <a:srgbClr val="FF0000"/>
                          </a:solidFill>
                        </a:rPr>
                        <a:t>380, 5 </a:t>
                      </a: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965053"/>
              </p:ext>
            </p:extLst>
          </p:nvPr>
        </p:nvGraphicFramePr>
        <p:xfrm>
          <a:off x="5105357" y="2564904"/>
          <a:ext cx="1301563" cy="14599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1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34396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Санітарне оброблення територій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5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777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625383"/>
              </p:ext>
            </p:extLst>
          </p:nvPr>
        </p:nvGraphicFramePr>
        <p:xfrm>
          <a:off x="4175556" y="4481691"/>
          <a:ext cx="1476563" cy="1903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76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66870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Вивезення</a:t>
                      </a:r>
                      <a:r>
                        <a:rPr lang="uk-UA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захоронення твердих побутових відходів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6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1143,9 </a:t>
                      </a: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Стрелка вправо 20"/>
          <p:cNvSpPr/>
          <p:nvPr/>
        </p:nvSpPr>
        <p:spPr>
          <a:xfrm rot="5400000">
            <a:off x="5405379" y="1942370"/>
            <a:ext cx="701520" cy="208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1333557" y="2927407"/>
            <a:ext cx="2673521" cy="168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" name="Стрелка углом вверх 9"/>
          <p:cNvSpPr/>
          <p:nvPr/>
        </p:nvSpPr>
        <p:spPr>
          <a:xfrm rot="5400000">
            <a:off x="5902607" y="2725961"/>
            <a:ext cx="2450152" cy="294065"/>
          </a:xfrm>
          <a:prstGeom prst="bentUpArrow">
            <a:avLst>
              <a:gd name="adj1" fmla="val 35999"/>
              <a:gd name="adj2" fmla="val 305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11" name="Прямоугольник 10"/>
          <p:cNvSpPr/>
          <p:nvPr/>
        </p:nvSpPr>
        <p:spPr>
          <a:xfrm>
            <a:off x="2207942" y="1743959"/>
            <a:ext cx="92197" cy="2261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7" name="Стрелка вправо 26"/>
          <p:cNvSpPr/>
          <p:nvPr/>
        </p:nvSpPr>
        <p:spPr>
          <a:xfrm rot="10800000">
            <a:off x="2047853" y="3933055"/>
            <a:ext cx="256109" cy="177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3" name="Стрелка углом вверх 12"/>
          <p:cNvSpPr/>
          <p:nvPr/>
        </p:nvSpPr>
        <p:spPr>
          <a:xfrm rot="10800000">
            <a:off x="1534362" y="1212700"/>
            <a:ext cx="413882" cy="59576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3433811" y="2826966"/>
            <a:ext cx="2573174" cy="215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40998"/>
              </p:ext>
            </p:extLst>
          </p:nvPr>
        </p:nvGraphicFramePr>
        <p:xfrm>
          <a:off x="2298578" y="4559613"/>
          <a:ext cx="1390334" cy="20239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90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92417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Утримання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оточний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ремонт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вуличного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освітлення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32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328,3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Стрелка вправо 31"/>
          <p:cNvSpPr/>
          <p:nvPr/>
        </p:nvSpPr>
        <p:spPr>
          <a:xfrm>
            <a:off x="7127684" y="1182315"/>
            <a:ext cx="616266" cy="145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020034"/>
              </p:ext>
            </p:extLst>
          </p:nvPr>
        </p:nvGraphicFramePr>
        <p:xfrm>
          <a:off x="123201" y="377736"/>
          <a:ext cx="1204308" cy="11698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04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1692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Утриманнякладовищ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107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132,7</a:t>
                      </a:r>
                    </a:p>
                    <a:p>
                      <a:pPr algn="ctr"/>
                      <a:r>
                        <a:rPr lang="uk-UA" sz="1400" dirty="0" smtClean="0"/>
                        <a:t> 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29728"/>
              </p:ext>
            </p:extLst>
          </p:nvPr>
        </p:nvGraphicFramePr>
        <p:xfrm>
          <a:off x="7469026" y="1391557"/>
          <a:ext cx="1512441" cy="13096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124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75486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Послуги з благоустрою територій, толоки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786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46,9</a:t>
                      </a:r>
                      <a:r>
                        <a:rPr lang="uk-UA" sz="1400" dirty="0" smtClean="0"/>
                        <a:t> 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45979"/>
              </p:ext>
            </p:extLst>
          </p:nvPr>
        </p:nvGraphicFramePr>
        <p:xfrm>
          <a:off x="2893089" y="2564904"/>
          <a:ext cx="1611626" cy="11741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116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52752"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Навантаження та перевезення піску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355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r>
                        <a:rPr lang="uk-UA" sz="1400" dirty="0" smtClean="0"/>
                        <a:t> тис. грн</a:t>
                      </a:r>
                      <a:r>
                        <a:rPr lang="uk-UA" sz="1200" dirty="0" smtClean="0"/>
                        <a:t>.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Стрелка вправо 37"/>
          <p:cNvSpPr/>
          <p:nvPr/>
        </p:nvSpPr>
        <p:spPr>
          <a:xfrm rot="10800000">
            <a:off x="1364701" y="767027"/>
            <a:ext cx="616266" cy="145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3244122" y="1954240"/>
            <a:ext cx="701520" cy="208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96109"/>
              </p:ext>
            </p:extLst>
          </p:nvPr>
        </p:nvGraphicFramePr>
        <p:xfrm>
          <a:off x="5893490" y="4581128"/>
          <a:ext cx="1390334" cy="17311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90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99581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Поточний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ремонт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дорожних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знаків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23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1400" baseline="0" dirty="0" smtClean="0"/>
                        <a:t>тис. грн.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Стрелка вправо 28"/>
          <p:cNvSpPr/>
          <p:nvPr/>
        </p:nvSpPr>
        <p:spPr>
          <a:xfrm rot="5400000">
            <a:off x="5335744" y="2948110"/>
            <a:ext cx="2673521" cy="168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5985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0" grpId="0" animBg="1"/>
      <p:bldP spid="11" grpId="0" animBg="1"/>
      <p:bldP spid="27" grpId="0" animBg="1"/>
      <p:bldP spid="13" grpId="0" animBg="1"/>
      <p:bldP spid="23" grpId="0" animBg="1"/>
      <p:bldP spid="32" grpId="0" animBg="1"/>
      <p:bldP spid="38" grpId="0" animBg="1"/>
      <p:bldP spid="25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7674" y="404665"/>
            <a:ext cx="595866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 2016 році придбано</a:t>
            </a: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  <a:r>
              <a:rPr lang="uk-UA" sz="3200" dirty="0"/>
              <a:t> </a:t>
            </a:r>
            <a:endParaRPr lang="ru-RU" sz="3200" dirty="0"/>
          </a:p>
          <a:p>
            <a:pPr algn="ctr"/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8592" y="1018661"/>
            <a:ext cx="7623847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Автобусна зупинка – 10 тис</a:t>
            </a:r>
            <a:r>
              <a:rPr lang="uk-UA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грн</a:t>
            </a: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Автомобільні ваги для облаштування вагового комплекту на полігоні ТПВ – 103 тис</a:t>
            </a:r>
            <a:r>
              <a:rPr lang="uk-UA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грн</a:t>
            </a: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.;</a:t>
            </a:r>
            <a:endParaRPr lang="ru-RU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68 тон солі для приготування </a:t>
            </a:r>
            <a:r>
              <a:rPr lang="uk-UA" sz="20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піскосуміші</a:t>
            </a: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посипання вулиць в зимовий період – 91,5 тис</a:t>
            </a:r>
            <a:r>
              <a:rPr lang="uk-UA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грн.;</a:t>
            </a:r>
            <a:endParaRPr lang="uk-UA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Пам’ятник Т.Г. Шевченку - 300 тис</a:t>
            </a:r>
            <a:r>
              <a:rPr lang="uk-UA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грн.;</a:t>
            </a:r>
            <a:endParaRPr lang="uk-UA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Гірка для святкового оформлення міста </a:t>
            </a:r>
            <a:r>
              <a:rPr lang="uk-UA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22 тис. грн.;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</a:t>
            </a:r>
            <a:r>
              <a:rPr lang="uk-UA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дитячі </a:t>
            </a:r>
            <a:r>
              <a:rPr lang="uk-UA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майданчики – 33,4 тис. грн.</a:t>
            </a:r>
            <a:endParaRPr lang="ru-RU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endParaRPr lang="ru-RU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uk-UA" sz="2000" b="1" dirty="0" smtClean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9" t="10921"/>
          <a:stretch/>
        </p:blipFill>
        <p:spPr>
          <a:xfrm>
            <a:off x="6863762" y="3746918"/>
            <a:ext cx="1892167" cy="1842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925344"/>
            <a:ext cx="2952328" cy="1660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6963" t="56075" r="9592" b="14700"/>
          <a:stretch/>
        </p:blipFill>
        <p:spPr>
          <a:xfrm>
            <a:off x="2957244" y="3609736"/>
            <a:ext cx="3741424" cy="1247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4" y="3746918"/>
            <a:ext cx="1676534" cy="2533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47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8024" y="116632"/>
            <a:ext cx="424847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Виконано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ремонтні роботи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багатоквартирних будинках новостворених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ОСББ за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адресами: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Києво-Московська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Києво-Московська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Києво-Московська 55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Ціолковського,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 </a:t>
            </a:r>
          </a:p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загальну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суму – 353,3 тис.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грн.</a:t>
            </a:r>
            <a:endParaRPr lang="ru-RU" sz="1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5220072" y="2492896"/>
            <a:ext cx="2738903" cy="411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555776" y="3534502"/>
            <a:ext cx="2736304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Впродовж 2016 року проводився поточний ремонт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ятників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інвентарю парків, скверів, пляжів на загальну суму – </a:t>
            </a: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49, 09 тис. грн.</a:t>
            </a:r>
            <a:endParaRPr lang="ru-RU" sz="1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1"/>
          <a:stretch/>
        </p:blipFill>
        <p:spPr>
          <a:xfrm>
            <a:off x="1043608" y="367449"/>
            <a:ext cx="3440967" cy="213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6" y="2833422"/>
            <a:ext cx="2122882" cy="377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43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r="18617" b="48870"/>
          <a:stretch/>
        </p:blipFill>
        <p:spPr>
          <a:xfrm>
            <a:off x="4877840" y="2240300"/>
            <a:ext cx="2376264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9624" y="584117"/>
            <a:ext cx="39604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Придбано та встановлено адресні таблички</a:t>
            </a:r>
          </a:p>
          <a:p>
            <a:pPr algn="ctr"/>
            <a:r>
              <a:rPr lang="uk-UA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загальну суму -  </a:t>
            </a:r>
          </a:p>
          <a:p>
            <a:pPr algn="ctr"/>
            <a:r>
              <a:rPr lang="uk-UA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10,3 тис. </a:t>
            </a:r>
            <a:r>
              <a:rPr lang="uk-UA" sz="20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endParaRPr lang="ru-RU" sz="3600" b="1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4149080"/>
            <a:ext cx="4320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 стерилізацію </a:t>
            </a:r>
            <a:r>
              <a:rPr lang="uk-UA" sz="2000" b="1" i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 перетримку безпритульних тварин згідно </a:t>
            </a:r>
            <a:r>
              <a:rPr lang="uk-UA" sz="2000" b="1" i="1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Програми </a:t>
            </a:r>
            <a:r>
              <a:rPr lang="uk-UA" sz="2000" b="1" i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поводження з тваринами в </a:t>
            </a:r>
            <a:endParaRPr lang="uk-UA" sz="2000" b="1" i="1" dirty="0" smtClean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sz="2000" b="1" i="1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</a:t>
            </a:r>
            <a:r>
              <a:rPr lang="uk-UA" sz="2000" b="1" i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Глухові на 2016-2020 роки витрачено 60 тис</a:t>
            </a:r>
            <a:r>
              <a:rPr lang="uk-UA" sz="2000" b="1" i="1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  <a:r>
              <a:rPr lang="uk-UA" sz="2000" b="1" i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ru-RU" sz="2000" b="1" i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ru-RU" sz="20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657977"/>
            <a:ext cx="2771920" cy="1737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3"/>
          <a:stretch/>
        </p:blipFill>
        <p:spPr>
          <a:xfrm>
            <a:off x="1259632" y="584117"/>
            <a:ext cx="3116892" cy="33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998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836712"/>
            <a:ext cx="388843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     Для 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покращення умов 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 проживання </a:t>
            </a:r>
            <a:r>
              <a:rPr lang="ru-RU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мешканц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і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в  </a:t>
            </a:r>
            <a:r>
              <a:rPr lang="ru-RU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віддаленого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району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м. Глухова:</a:t>
            </a:r>
          </a:p>
          <a:p>
            <a:endParaRPr lang="ru-RU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побудовано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водогін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по вул. Рильський 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ш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лях-</a:t>
            </a:r>
            <a:r>
              <a:rPr lang="uk-UA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Хреннікова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  </a:t>
            </a:r>
          </a:p>
          <a:p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   витрачено 638,3 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тис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. грн.;</a:t>
            </a:r>
          </a:p>
          <a:p>
            <a:endParaRPr lang="uk-UA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проведено поточний 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ремонт дороги по 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вул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. </a:t>
            </a:r>
            <a:r>
              <a:rPr lang="uk-U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Хреннікова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</a:t>
            </a:r>
            <a:endParaRPr lang="uk-UA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    витрачено  96,7 тис. грн.;</a:t>
            </a:r>
          </a:p>
          <a:p>
            <a:endParaRPr lang="uk-UA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проведено 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поточний ремонт дороги Глухів-</a:t>
            </a:r>
            <a:r>
              <a:rPr lang="uk-U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Заруцьке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-</a:t>
            </a:r>
            <a:r>
              <a:rPr lang="uk-U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Сваркове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</a:t>
            </a:r>
            <a:endParaRPr lang="uk-UA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     витрачено 95 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тис</a:t>
            </a:r>
            <a:r>
              <a:rPr lang="uk-UA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. грн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</a:rPr>
              <a:t>. 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endParaRPr lang="uk-UA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  <a:p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6534"/>
            <a:ext cx="4752528" cy="6739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293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404664"/>
            <a:ext cx="5958662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 2017 році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556792"/>
            <a:ext cx="8568952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 142 тони </a:t>
            </a:r>
            <a:r>
              <a:rPr lang="uk-UA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солі для приготування </a:t>
            </a:r>
            <a:r>
              <a:rPr lang="uk-UA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піскосуміші</a:t>
            </a:r>
            <a:r>
              <a:rPr lang="uk-UA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посипання вулиць в зимовий період </a:t>
            </a:r>
            <a:r>
              <a:rPr lang="uk-UA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112,4 тис. гривень;</a:t>
            </a:r>
            <a:endParaRPr lang="uk-UA" sz="24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замовлено </a:t>
            </a:r>
            <a:r>
              <a:rPr lang="uk-UA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проектно-кошторисну документацію по об’єктам (тротуари): вул. Терещенків (від вул. Герої Небесної Сотні до вул. Івана Мазепи) та вул. Інститутська (від вул. Спаська до вул. Герої Небесної Сотні) на загальну суму 17 тис. </a:t>
            </a:r>
            <a:r>
              <a:rPr lang="uk-UA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гривень.</a:t>
            </a:r>
            <a:endParaRPr lang="uk-UA" sz="24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 </a:t>
            </a:r>
            <a:r>
              <a:rPr lang="uk-UA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проектні та топографо-геодезичні роботи по об'єкту: "Капітальний ремонт гідротехнічної споруди (греблі) по вулиці Джерельній, </a:t>
            </a:r>
            <a:r>
              <a:rPr lang="uk-UA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76, </a:t>
            </a:r>
            <a:r>
              <a:rPr lang="uk-UA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м. Глухів Сумської області" на загальну суму </a:t>
            </a:r>
            <a:r>
              <a:rPr lang="uk-UA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тис. гривень.</a:t>
            </a:r>
            <a:endParaRPr lang="uk-UA" sz="24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uk-UA" sz="2400" b="1" dirty="0" smtClean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4394" y="237507"/>
            <a:ext cx="672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cap="all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Придбано  чотири дитячих майданчики </a:t>
            </a:r>
            <a:endParaRPr lang="ru-RU" sz="2400" cap="all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539353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Дитячі майданчики встановлено по вул. </a:t>
            </a:r>
            <a:r>
              <a:rPr lang="uk-UA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Черняховського</a:t>
            </a:r>
            <a:r>
              <a:rPr lang="uk-UA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вул. Гагаріна</a:t>
            </a:r>
            <a:r>
              <a:rPr lang="uk-UA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17723"/>
            <a:ext cx="5450804" cy="306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"/>
          <a:stretch/>
        </p:blipFill>
        <p:spPr>
          <a:xfrm>
            <a:off x="6084168" y="1984102"/>
            <a:ext cx="2736304" cy="447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2963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err="1" smtClean="0"/>
              <a:t>Зростання</a:t>
            </a:r>
            <a:r>
              <a:rPr lang="ru-RU" sz="3100" dirty="0" smtClean="0"/>
              <a:t> </a:t>
            </a:r>
            <a:r>
              <a:rPr lang="ru-RU" sz="3100" dirty="0" err="1" smtClean="0"/>
              <a:t>власних</a:t>
            </a:r>
            <a:r>
              <a:rPr lang="ru-RU" sz="3100" dirty="0" smtClean="0"/>
              <a:t> </a:t>
            </a:r>
            <a:r>
              <a:rPr lang="ru-RU" sz="3100" dirty="0" err="1" smtClean="0"/>
              <a:t>доходів</a:t>
            </a:r>
            <a:r>
              <a:rPr lang="ru-RU" sz="3100" dirty="0" smtClean="0"/>
              <a:t> </a:t>
            </a:r>
            <a:r>
              <a:rPr lang="ru-RU" sz="3100" dirty="0" err="1"/>
              <a:t>загального</a:t>
            </a:r>
            <a:r>
              <a:rPr lang="ru-RU" sz="3100" dirty="0"/>
              <a:t> </a:t>
            </a:r>
            <a:r>
              <a:rPr lang="ru-RU" sz="3100" dirty="0" smtClean="0"/>
              <a:t>фонду </a:t>
            </a:r>
            <a:r>
              <a:rPr lang="ru-RU" sz="3100" dirty="0" err="1" smtClean="0"/>
              <a:t>міського</a:t>
            </a:r>
            <a:r>
              <a:rPr lang="ru-RU" sz="3100" dirty="0" smtClean="0"/>
              <a:t> бюджету, тис. </a:t>
            </a:r>
            <a:r>
              <a:rPr lang="ru-RU" sz="3100" dirty="0" err="1" smtClean="0"/>
              <a:t>гривень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80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8" y="1412776"/>
            <a:ext cx="855289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728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4008" y="738568"/>
            <a:ext cx="42484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Виконано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ремонтні роботи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багатоквартирних будинках новостворених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ОСББ за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адресами: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Терещенків 55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вул. Ціолковського, 12. </a:t>
            </a:r>
          </a:p>
          <a:p>
            <a:pPr algn="just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загальну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суму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173,6 тис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грн.</a:t>
            </a:r>
            <a:endParaRPr lang="ru-RU" sz="1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5508104" y="2696691"/>
            <a:ext cx="2625564" cy="394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555776" y="3534502"/>
            <a:ext cx="2736304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Впродовж року проводився поточний ремонт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ятників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інвентарю парків, скверів, пляжів на загальну суму – 59,1</a:t>
            </a: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тис. грн.</a:t>
            </a:r>
            <a:endParaRPr lang="ru-RU" sz="1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1"/>
          <a:stretch/>
        </p:blipFill>
        <p:spPr>
          <a:xfrm>
            <a:off x="1043608" y="367449"/>
            <a:ext cx="3440967" cy="213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6" y="2833422"/>
            <a:ext cx="2122882" cy="377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59632" y="692696"/>
            <a:ext cx="6310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 скульптурну </a:t>
            </a:r>
            <a:r>
              <a:rPr lang="uk-UA" sz="2400" i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композицію "Пам'ятник Т.Г.Шевченку" </a:t>
            </a:r>
            <a:endParaRPr lang="uk-UA" sz="2400" i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400" i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сквері Тараса </a:t>
            </a:r>
            <a:r>
              <a:rPr lang="uk-UA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Шевченка</a:t>
            </a:r>
          </a:p>
          <a:p>
            <a:pPr algn="ctr"/>
            <a:r>
              <a:rPr lang="uk-UA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сум витрат – 281,9 тис. грн.</a:t>
            </a:r>
            <a:endParaRPr lang="ru-RU" sz="2400" i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66" y="2685240"/>
            <a:ext cx="4581934" cy="323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5240"/>
            <a:ext cx="4657033" cy="323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8818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97017"/>
            <a:ext cx="4938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cap="all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Енергозабезпечення та енергозбереження</a:t>
            </a:r>
            <a:endParaRPr lang="ru-RU" sz="3600" cap="all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28014"/>
            <a:ext cx="90364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Заміна ламп розжарювання на енергозберігаючі проведена на 100</a:t>
            </a:r>
            <a:r>
              <a:rPr lang="uk-UA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  <a:p>
            <a:pPr algn="ctr"/>
            <a:r>
              <a:rPr lang="uk-UA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Придбано </a:t>
            </a:r>
            <a:r>
              <a:rPr lang="uk-UA" sz="20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світодіодні</a:t>
            </a:r>
            <a:r>
              <a:rPr lang="uk-UA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світильники для вуличного освітлення </a:t>
            </a:r>
          </a:p>
          <a:p>
            <a:pPr algn="ctr"/>
            <a:r>
              <a:rPr lang="uk-UA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-105,0 тис. грн.</a:t>
            </a:r>
          </a:p>
          <a:p>
            <a:pPr algn="ctr"/>
            <a:r>
              <a:rPr lang="uk-UA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Придбані елементи інтелектуальної системи управління мережею вуличного освітлення на суму – 17.9 тис. грн.</a:t>
            </a:r>
            <a:endParaRPr lang="ru-RU" sz="20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" y="2996952"/>
            <a:ext cx="4731403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61" y="2996952"/>
            <a:ext cx="4700630" cy="3147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utoShape 7" descr="https://mail.ukr.net/attach/show/15160099112276017777/1/2017-12-08%2016.24.10.jpg"/>
          <p:cNvSpPr>
            <a:spLocks noChangeAspect="1" noChangeArrowheads="1"/>
          </p:cNvSpPr>
          <p:nvPr/>
        </p:nvSpPr>
        <p:spPr bwMode="auto">
          <a:xfrm>
            <a:off x="155575" y="-293370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9" descr="https://mail.ukr.net/attach/show/15160099112276017777/1/2017-12-08%2016.24.10.jpg"/>
          <p:cNvSpPr>
            <a:spLocks noChangeAspect="1" noChangeArrowheads="1"/>
          </p:cNvSpPr>
          <p:nvPr/>
        </p:nvSpPr>
        <p:spPr bwMode="auto">
          <a:xfrm>
            <a:off x="307975" y="-278130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8010" name="Picture 10" descr="D:\Мои докум\Звіт міського голови\презентації\за 2017 рік\стаді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" y="2996952"/>
            <a:ext cx="4649707" cy="314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2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8042" y="476672"/>
            <a:ext cx="7820381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Для </a:t>
            </a:r>
            <a:r>
              <a:rPr lang="uk-UA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 умов проживання </a:t>
            </a:r>
            <a:r>
              <a:rPr lang="ru-RU" sz="20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</a:t>
            </a:r>
            <a:r>
              <a:rPr lang="uk-UA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endParaRPr lang="ru-RU" sz="20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Валовій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побудовано зливову </a:t>
            </a:r>
            <a:r>
              <a:rPr lang="uk-UA" sz="20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каналізацію-</a:t>
            </a:r>
            <a:r>
              <a:rPr lang="uk-UA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1,7 </a:t>
            </a:r>
            <a:r>
              <a:rPr lang="uk-UA" sz="20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млн.грн</a:t>
            </a:r>
            <a:r>
              <a:rPr lang="uk-UA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077" y="2447022"/>
            <a:ext cx="2037226" cy="362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61" y="2444998"/>
            <a:ext cx="2035203" cy="361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47022"/>
            <a:ext cx="2037226" cy="362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4" y="2460767"/>
            <a:ext cx="2028295" cy="360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38962" y="1844824"/>
            <a:ext cx="2041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ремонту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1840657"/>
            <a:ext cx="296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ремонту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95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0"/>
            <a:ext cx="5976664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потреб міста: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DESPRO установку для </a:t>
            </a:r>
            <a:r>
              <a:rPr lang="ru-RU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переробки</a:t>
            </a:r>
            <a:r>
              <a: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зелених</a:t>
            </a:r>
            <a:r>
              <a: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насаджень</a:t>
            </a:r>
            <a:r>
              <a: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щепоріз</a:t>
            </a:r>
            <a:r>
              <a: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05" y="2060849"/>
            <a:ext cx="6185749" cy="476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240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</a:t>
            </a:r>
            <a:r>
              <a:rPr lang="ru-RU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муловсмоктувальну</a:t>
            </a:r>
            <a: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машину </a:t>
            </a:r>
            <a:r>
              <a:rPr lang="ru-RU" sz="2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вартістю</a:t>
            </a:r>
            <a:r>
              <a:rPr lang="ru-RU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1,7 млн. </a:t>
            </a:r>
            <a:r>
              <a:rPr lang="ru-RU" sz="2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гривень</a:t>
            </a:r>
            <a:endParaRPr lang="ru-RU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1316702"/>
            <a:ext cx="9131792" cy="5136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558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84984"/>
            <a:ext cx="2525671" cy="336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-180528" y="0"/>
            <a:ext cx="9324528" cy="1200329"/>
          </a:xfrm>
          <a:prstGeom prst="rect">
            <a:avLst/>
          </a:prstGeom>
          <a:noFill/>
          <a:ln>
            <a:noFill/>
          </a:ln>
          <a:effectLst>
            <a:glow rad="127000">
              <a:srgbClr val="FFC000"/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Впродовж 2016-2017 років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під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час якої 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місті Глухові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ліквідовано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3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несанкціоновані сміттєзвалища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6" y="1661298"/>
            <a:ext cx="3488074" cy="212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46" y="4206143"/>
            <a:ext cx="3510868" cy="2421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43143"/>
            <a:ext cx="2601909" cy="346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874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D:\ТРАНСПОРТ\фото транспорт\маршруика 5.jpg"/>
          <p:cNvPicPr>
            <a:picLocks noChangeAspect="1" noChangeArrowheads="1"/>
          </p:cNvPicPr>
          <p:nvPr/>
        </p:nvPicPr>
        <p:blipFill>
          <a:blip r:embed="rId2" cstate="print"/>
          <a:srcRect t="5919" r="1939" b="2332"/>
          <a:stretch>
            <a:fillRect/>
          </a:stretch>
        </p:blipFill>
        <p:spPr bwMode="auto">
          <a:xfrm>
            <a:off x="4429124" y="4857760"/>
            <a:ext cx="2786082" cy="200024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742634"/>
              </p:ext>
            </p:extLst>
          </p:nvPr>
        </p:nvGraphicFramePr>
        <p:xfrm>
          <a:off x="142844" y="1428736"/>
          <a:ext cx="1714512" cy="30003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4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00396">
                <a:tc>
                  <a:txBody>
                    <a:bodyPr/>
                    <a:lstStyle/>
                    <a:p>
                      <a:pPr algn="l"/>
                      <a:r>
                        <a:rPr kumimoji="0" lang="uk-UA" sz="17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Запроваджено</a:t>
                      </a:r>
                      <a:r>
                        <a:rPr kumimoji="0" lang="uk-UA" sz="17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і</a:t>
                      </a:r>
                      <a:r>
                        <a:rPr kumimoji="0" lang="uk-UA" sz="17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нформаційне забезпечення міських автобусних зупинок  табличками</a:t>
                      </a:r>
                      <a:r>
                        <a:rPr kumimoji="0" lang="uk-UA" sz="17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7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з розкладами руху міського </a:t>
                      </a:r>
                      <a:r>
                        <a:rPr lang="uk-UA" sz="1700" dirty="0" smtClean="0">
                          <a:solidFill>
                            <a:srgbClr val="002060"/>
                          </a:solidFill>
                        </a:rPr>
                        <a:t> п</a:t>
                      </a:r>
                      <a:r>
                        <a:rPr kumimoji="0" lang="uk-UA" sz="17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асажирського транспор</a:t>
                      </a:r>
                      <a:r>
                        <a:rPr kumimoji="0" lang="uk-UA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ту  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207505"/>
              </p:ext>
            </p:extLst>
          </p:nvPr>
        </p:nvGraphicFramePr>
        <p:xfrm>
          <a:off x="3786182" y="1357298"/>
          <a:ext cx="1500198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43140">
                <a:tc>
                  <a:txBody>
                    <a:bodyPr/>
                    <a:lstStyle/>
                    <a:p>
                      <a:pPr algn="l"/>
                      <a:r>
                        <a:rPr lang="uk-UA" sz="1700" dirty="0" smtClean="0">
                          <a:solidFill>
                            <a:srgbClr val="002060"/>
                          </a:solidFill>
                        </a:rPr>
                        <a:t>За рахунок коштів підприємців  </a:t>
                      </a:r>
                    </a:p>
                    <a:p>
                      <a:pPr algn="l"/>
                      <a:r>
                        <a:rPr lang="uk-UA" sz="1700" dirty="0" smtClean="0">
                          <a:solidFill>
                            <a:srgbClr val="002060"/>
                          </a:solidFill>
                        </a:rPr>
                        <a:t>дві автобусні  зупинки по вул. Матросов</a:t>
                      </a:r>
                      <a:r>
                        <a:rPr lang="uk-UA" sz="1800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84175"/>
              </p:ext>
            </p:extLst>
          </p:nvPr>
        </p:nvGraphicFramePr>
        <p:xfrm>
          <a:off x="2000232" y="1428736"/>
          <a:ext cx="1643074" cy="2337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374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7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uk-UA" sz="17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оповнено схему розташування    міських автобусних зупинок лавами відпочинк</a:t>
                      </a:r>
                      <a:r>
                        <a:rPr kumimoji="0" lang="uk-UA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</a:t>
                      </a:r>
                      <a:endParaRPr kumimoji="0"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929066"/>
            <a:ext cx="135732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4412" b="35294"/>
          <a:stretch>
            <a:fillRect/>
          </a:stretch>
        </p:blipFill>
        <p:spPr bwMode="auto">
          <a:xfrm>
            <a:off x="2428860" y="4714884"/>
            <a:ext cx="164307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207505"/>
              </p:ext>
            </p:extLst>
          </p:nvPr>
        </p:nvGraphicFramePr>
        <p:xfrm>
          <a:off x="7358082" y="1428736"/>
          <a:ext cx="1785918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71966"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2016-2017 роки </a:t>
                      </a:r>
                      <a:r>
                        <a:rPr lang="uk-UA" sz="17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виконані капітальні  та поточні ремонти </a:t>
                      </a:r>
                      <a:r>
                        <a:rPr lang="uk-UA" sz="17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доріг міської автобусної мережі  вулиць:  </a:t>
                      </a:r>
                      <a:r>
                        <a:rPr lang="uk-UA" sz="1700" baseline="0" dirty="0" err="1" smtClean="0">
                          <a:solidFill>
                            <a:srgbClr val="002060"/>
                          </a:solidFill>
                          <a:latin typeface="+mn-lt"/>
                        </a:rPr>
                        <a:t>Хреннікова</a:t>
                      </a:r>
                      <a:r>
                        <a:rPr lang="uk-UA" sz="17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,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aseline="0" dirty="0" err="1" smtClean="0">
                          <a:solidFill>
                            <a:srgbClr val="002060"/>
                          </a:solidFill>
                          <a:latin typeface="+mn-lt"/>
                        </a:rPr>
                        <a:t>Жужоми</a:t>
                      </a:r>
                      <a:r>
                        <a:rPr lang="uk-UA" sz="17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,</a:t>
                      </a:r>
                      <a:r>
                        <a:rPr lang="uk-UA" sz="17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Заводської та Некрасова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700" b="1" kern="1200" dirty="0" smtClean="0">
                          <a:solidFill>
                            <a:schemeClr val="lt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ru-RU" sz="1700" b="1" kern="1200" dirty="0" smtClean="0">
                        <a:solidFill>
                          <a:schemeClr val="lt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6EA4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Выноска со стрелкой вправо 13"/>
          <p:cNvSpPr/>
          <p:nvPr/>
        </p:nvSpPr>
        <p:spPr>
          <a:xfrm rot="5400000">
            <a:off x="2500298" y="857232"/>
            <a:ext cx="428628" cy="85725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8503"/>
            </a:avLst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/>
          <a:srcRect t="5756" r="17984" b="10790"/>
          <a:stretch>
            <a:fillRect/>
          </a:stretch>
        </p:blipFill>
        <p:spPr bwMode="auto">
          <a:xfrm>
            <a:off x="3857620" y="3714752"/>
            <a:ext cx="136208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Выноска со стрелкой вправо 19"/>
          <p:cNvSpPr/>
          <p:nvPr/>
        </p:nvSpPr>
        <p:spPr>
          <a:xfrm rot="5400000">
            <a:off x="8553782" y="947384"/>
            <a:ext cx="466056" cy="714380"/>
          </a:xfrm>
          <a:prstGeom prst="rightArrowCallout">
            <a:avLst>
              <a:gd name="adj1" fmla="val 25000"/>
              <a:gd name="adj2" fmla="val 28207"/>
              <a:gd name="adj3" fmla="val 25000"/>
              <a:gd name="adj4" fmla="val 64977"/>
            </a:avLst>
          </a:prstGeom>
          <a:solidFill>
            <a:srgbClr val="E6EA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со стрелкой вправо 12"/>
          <p:cNvSpPr/>
          <p:nvPr/>
        </p:nvSpPr>
        <p:spPr>
          <a:xfrm rot="2999691">
            <a:off x="3593032" y="925332"/>
            <a:ext cx="482377" cy="653220"/>
          </a:xfrm>
          <a:prstGeom prst="rightArrowCallout">
            <a:avLst>
              <a:gd name="adj1" fmla="val 25000"/>
              <a:gd name="adj2" fmla="val 28207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7" descr="wbkv-CssXMM"/>
          <p:cNvPicPr>
            <a:picLocks noChangeAspect="1" noChangeArrowheads="1"/>
          </p:cNvPicPr>
          <p:nvPr/>
        </p:nvPicPr>
        <p:blipFill>
          <a:blip r:embed="rId6" cstate="print"/>
          <a:srcRect l="6107" t="-2390" r="19592" b="6485"/>
          <a:stretch>
            <a:fillRect/>
          </a:stretch>
        </p:blipFill>
        <p:spPr bwMode="auto">
          <a:xfrm>
            <a:off x="214282" y="4929198"/>
            <a:ext cx="164307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Администратор\Рабочий стол\ДОРОЖНИЙ ЗНАК\в печать без пільг.рейсів\4. Шевченка, Путивльська.bmp"/>
          <p:cNvPicPr/>
          <p:nvPr/>
        </p:nvPicPr>
        <p:blipFill>
          <a:blip r:embed="rId7" cstate="print"/>
          <a:srcRect l="-481" t="20307" r="47087" b="58745"/>
          <a:stretch>
            <a:fillRect/>
          </a:stretch>
        </p:blipFill>
        <p:spPr bwMode="auto">
          <a:xfrm rot="20464379">
            <a:off x="1257693" y="6025144"/>
            <a:ext cx="1106491" cy="45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85720" y="0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cap="all" dirty="0" smtClean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Транспорт  </a:t>
            </a:r>
            <a:r>
              <a:rPr lang="uk-UA" sz="2400" b="1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та транспортна </a:t>
            </a:r>
            <a:endParaRPr lang="uk-UA" sz="2400" b="1" cap="all" dirty="0" smtClean="0">
              <a:ln w="6350">
                <a:noFill/>
              </a:ln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uk-UA" sz="2400" b="1" cap="all" dirty="0" smtClean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інфраструктура </a:t>
            </a:r>
            <a:r>
              <a:rPr lang="uk-UA" sz="2400" b="1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міста </a:t>
            </a:r>
            <a:r>
              <a:rPr lang="uk-UA" sz="2400" b="1" cap="all" dirty="0" smtClean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Глухова </a:t>
            </a:r>
          </a:p>
          <a:p>
            <a:endParaRPr lang="ru-RU" dirty="0" smtClean="0"/>
          </a:p>
        </p:txBody>
      </p:sp>
      <p:pic>
        <p:nvPicPr>
          <p:cNvPr id="11" name="Рисунок 1" descr="C:\Documents and Settings\Администратор\Рабочий стол\ДОРОЖНИЙ ЗНАК\До друку ЦЕНТР\автостанція сквер.bmp"/>
          <p:cNvPicPr>
            <a:picLocks noChangeAspect="1" noChangeArrowheads="1"/>
          </p:cNvPicPr>
          <p:nvPr/>
        </p:nvPicPr>
        <p:blipFill>
          <a:blip r:embed="rId8" cstate="print"/>
          <a:srcRect t="-3526" r="47826" b="74274"/>
          <a:stretch>
            <a:fillRect/>
          </a:stretch>
        </p:blipFill>
        <p:spPr bwMode="auto">
          <a:xfrm rot="19088303">
            <a:off x="172757" y="4415115"/>
            <a:ext cx="935120" cy="87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 со стрелкой вправо 4"/>
          <p:cNvSpPr/>
          <p:nvPr/>
        </p:nvSpPr>
        <p:spPr>
          <a:xfrm rot="5400000">
            <a:off x="357158" y="857232"/>
            <a:ext cx="428628" cy="714380"/>
          </a:xfrm>
          <a:prstGeom prst="rightArrowCallou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357818" y="1142984"/>
            <a:ext cx="1857388" cy="3754874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ja-JP" sz="17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За результатами проведених  у 2017 р конкурсів з визначення перевізника  маршрути  №2,3,4</a:t>
            </a:r>
            <a:r>
              <a:rPr kumimoji="0" lang="uk-UA" altLang="ja-JP" sz="17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uk-UA" altLang="ja-JP" sz="17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будуть обслуговуватись автобусами з пристосуванням для осіб з обмеженими фізичними можливостями</a:t>
            </a:r>
            <a:r>
              <a:rPr kumimoji="0" lang="uk-UA" altLang="ja-JP" sz="17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MS Mincho" pitchFamily="49" charset="-128"/>
                <a:cs typeface="Times New Roman" pitchFamily="18" charset="0"/>
              </a:rPr>
              <a:t>.</a:t>
            </a:r>
            <a:endParaRPr kumimoji="0" lang="uk-UA" altLang="ja-JP" sz="17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28" name="Выноска со стрелкой вправо 27"/>
          <p:cNvSpPr/>
          <p:nvPr/>
        </p:nvSpPr>
        <p:spPr>
          <a:xfrm rot="5400000">
            <a:off x="6124922" y="661632"/>
            <a:ext cx="466056" cy="714380"/>
          </a:xfrm>
          <a:prstGeom prst="rightArrowCallout">
            <a:avLst>
              <a:gd name="adj1" fmla="val 25000"/>
              <a:gd name="adj2" fmla="val 28207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 l="12028"/>
          <a:stretch>
            <a:fillRect/>
          </a:stretch>
        </p:blipFill>
        <p:spPr bwMode="auto">
          <a:xfrm>
            <a:off x="2571736" y="5715016"/>
            <a:ext cx="1072297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Прямоугольник 25"/>
          <p:cNvSpPr/>
          <p:nvPr/>
        </p:nvSpPr>
        <p:spPr>
          <a:xfrm>
            <a:off x="6428547" y="285728"/>
            <a:ext cx="2715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cap="all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2016-2017</a:t>
            </a:r>
            <a:r>
              <a:rPr lang="uk-UA" sz="2400" b="1" cap="all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b="1" cap="all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 </a:t>
            </a:r>
            <a:endParaRPr lang="ru-RU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2926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90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1368782"/>
            <a:ext cx="4752527" cy="2664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33265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dirty="0" smtClean="0"/>
              <a:t>Комунальним підприємством «Глухівський тепловий район» придбано сучасні труби </a:t>
            </a:r>
            <a:r>
              <a:rPr lang="uk-UA" dirty="0"/>
              <a:t>с поліуретановим покриттям для заміни зношених розподільчих теплових мереж </a:t>
            </a:r>
            <a:endParaRPr lang="ru-RU" dirty="0"/>
          </a:p>
        </p:txBody>
      </p:sp>
      <p:pic>
        <p:nvPicPr>
          <p:cNvPr id="4" name="Рисунок 3" descr="Заміна теплової мережі кот. Ціолковського, 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9902" y="4077074"/>
            <a:ext cx="4716524" cy="26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56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ukr.net/attach/show/14973371513389944894/5/%D0%A6%D1%96%D0%BE%D0%BB%D0%BA%D0%BE%D0%B2%D1%81%D1%8C%D0%BA%D0%BE%D0%B3%D0%BE%2C%20%205.jpg"/>
          <p:cNvSpPr>
            <a:spLocks noChangeAspect="1" noChangeArrowheads="1"/>
          </p:cNvSpPr>
          <p:nvPr/>
        </p:nvSpPr>
        <p:spPr bwMode="auto">
          <a:xfrm>
            <a:off x="155575" y="-2887663"/>
            <a:ext cx="1070610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ail.ukr.net/attach/show/14973371513389944894/5/%D0%A6%D1%96%D0%BE%D0%BB%D0%BA%D0%BE%D0%B2%D1%81%D1%8C%D0%BA%D0%BE%D0%B3%D0%BE%2C%20%205.jpg"/>
          <p:cNvSpPr>
            <a:spLocks noChangeAspect="1" noChangeArrowheads="1"/>
          </p:cNvSpPr>
          <p:nvPr/>
        </p:nvSpPr>
        <p:spPr bwMode="auto">
          <a:xfrm>
            <a:off x="307975" y="-2735263"/>
            <a:ext cx="1070610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mail.ukr.net/attach/show/14973371513389944894/5/%D0%A6%D1%96%D0%BE%D0%BB%D0%BA%D0%BE%D0%B2%D1%81%D1%8C%D0%BA%D0%BE%D0%B3%D0%BE%2C%20%205.jpg"/>
          <p:cNvSpPr>
            <a:spLocks noChangeAspect="1" noChangeArrowheads="1"/>
          </p:cNvSpPr>
          <p:nvPr/>
        </p:nvSpPr>
        <p:spPr bwMode="auto">
          <a:xfrm>
            <a:off x="460375" y="-2582863"/>
            <a:ext cx="1070610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mail.ukr.net/attach/show/14973371513389944894/5/%D0%A6%D1%96%D0%BE%D0%BB%D0%BA%D0%BE%D0%B2%D1%81%D1%8C%D0%BA%D0%BE%D0%B3%D0%BE%2C%20%205.jpg"/>
          <p:cNvSpPr>
            <a:spLocks noChangeAspect="1" noChangeArrowheads="1"/>
          </p:cNvSpPr>
          <p:nvPr/>
        </p:nvSpPr>
        <p:spPr bwMode="auto">
          <a:xfrm>
            <a:off x="612775" y="-2430463"/>
            <a:ext cx="1070610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mail.ukr.net/attach/show/14973371513389944894/5/%D0%A6%D1%96%D0%BE%D0%BB%D0%BA%D0%BE%D0%B2%D1%81%D1%8C%D0%BA%D0%BE%D0%B3%D0%BE%2C%20%205.jpg"/>
          <p:cNvSpPr>
            <a:spLocks noChangeAspect="1" noChangeArrowheads="1"/>
          </p:cNvSpPr>
          <p:nvPr/>
        </p:nvSpPr>
        <p:spPr bwMode="auto">
          <a:xfrm>
            <a:off x="765175" y="-2278063"/>
            <a:ext cx="1070610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mail.ukr.net/attach/show/14973371513389944894/5/%D0%A6%D1%96%D0%BE%D0%BB%D0%BA%D0%BE%D0%B2%D1%81%D1%8C%D0%BA%D0%BE%D0%B3%D0%BE%2C%20%205.jpg"/>
          <p:cNvSpPr>
            <a:spLocks noChangeAspect="1" noChangeArrowheads="1"/>
          </p:cNvSpPr>
          <p:nvPr/>
        </p:nvSpPr>
        <p:spPr bwMode="auto">
          <a:xfrm>
            <a:off x="917575" y="-2125663"/>
            <a:ext cx="1070610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20263420"/>
              </p:ext>
            </p:extLst>
          </p:nvPr>
        </p:nvGraphicFramePr>
        <p:xfrm>
          <a:off x="917574" y="274637"/>
          <a:ext cx="7254825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41" name="Picture 13" descr="Казначейств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2594"/>
            <a:ext cx="9144000" cy="524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802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101"/>
            <a:ext cx="4500592" cy="395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6978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892951"/>
              </p:ext>
            </p:extLst>
          </p:nvPr>
        </p:nvGraphicFramePr>
        <p:xfrm>
          <a:off x="4500592" y="2313203"/>
          <a:ext cx="4463896" cy="3924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8" name="Диаграмма" r:id="rId4" imgW="5943520" imgH="3505253" progId="Excel.Chart.8">
                  <p:embed/>
                </p:oleObj>
              </mc:Choice>
              <mc:Fallback>
                <p:oleObj name="Диаграмма" r:id="rId4" imgW="5943520" imgH="3505253" progId="Excel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92" y="2313203"/>
                        <a:ext cx="4463896" cy="39241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ДОХОДИ ЗАГАЛЬНОГО ФОНДУ МІСЬКОГО БЮДЖЕТУ</a:t>
            </a:r>
            <a:endParaRPr lang="ru-RU" sz="28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2016 рік                                           2017 </a:t>
            </a:r>
            <a:r>
              <a:rPr lang="uk-UA" dirty="0" err="1" smtClean="0"/>
              <a:t>рік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53" name="Рисунок 1" descr="Описание: C:\Users\Seven\AppData\Local\Temp\Терещенків 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69" y="1988840"/>
            <a:ext cx="3531989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94103702"/>
              </p:ext>
            </p:extLst>
          </p:nvPr>
        </p:nvGraphicFramePr>
        <p:xfrm>
          <a:off x="71500" y="219973"/>
          <a:ext cx="9001000" cy="176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34393877"/>
              </p:ext>
            </p:extLst>
          </p:nvPr>
        </p:nvGraphicFramePr>
        <p:xfrm>
          <a:off x="611559" y="3501693"/>
          <a:ext cx="3384377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9369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Ира адм\Рабочий стол\На сайт\Фото Красновид\ЗОШ №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84143" y="1489874"/>
            <a:ext cx="6660515" cy="374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2239997"/>
            <a:ext cx="428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В Глухівській загальноосвітній школі І-ІІІ ступенів № 2 проведено заміну </a:t>
            </a:r>
            <a:r>
              <a:rPr lang="uk-UA" dirty="0"/>
              <a:t>твердопаливного котла НІІСТУ-5 на сучасний твердопаливний котел серії </a:t>
            </a:r>
            <a:r>
              <a:rPr lang="en-US" dirty="0"/>
              <a:t>ARS-</a:t>
            </a:r>
            <a:r>
              <a:rPr lang="ru-RU" dirty="0"/>
              <a:t>750 </a:t>
            </a:r>
          </a:p>
        </p:txBody>
      </p:sp>
    </p:spTree>
    <p:extLst>
      <p:ext uri="{BB962C8B-B14F-4D97-AF65-F5344CB8AC3E}">
        <p14:creationId xmlns:p14="http://schemas.microsoft.com/office/powerpoint/2010/main" val="2286057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63067164"/>
              </p:ext>
            </p:extLst>
          </p:nvPr>
        </p:nvGraphicFramePr>
        <p:xfrm>
          <a:off x="683568" y="476672"/>
          <a:ext cx="7632848" cy="2073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23124763"/>
              </p:ext>
            </p:extLst>
          </p:nvPr>
        </p:nvGraphicFramePr>
        <p:xfrm>
          <a:off x="827584" y="2708920"/>
          <a:ext cx="760240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02115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460376" y="692696"/>
            <a:ext cx="2671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AutoShape 2" descr="https://files.ukr.net/get/9e2g9trvv:80866567/%D0%B7%D0%B0%D0%BC%D1%96%D0%BD%D0%B0%20%D0%BD%D0%B0%D1%81%D0%BE%D1%81%D1%83%20%E2%84%961%20%D0%BD%D0%B0%20%D0%9A%D0%9D%D0%A1%20%E2%84%962.jpg?preview=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files.ukr.net/get/9e2g9trvv:80866567/%D0%B7%D0%B0%D0%BC%D1%96%D0%BD%D0%B0%20%D0%BD%D0%B0%D1%81%D0%BE%D1%81%D1%83%20%E2%84%961%20%D0%BD%D0%B0%20%D0%9A%D0%9D%D0%A1%20%E2%84%962.jpg?preview=previ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1" name="Picture 5" descr="C:\Users\Seven\AppData\Local\Temp\заміна насосу №1 на КНС №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18520"/>
            <a:ext cx="5220071" cy="57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51946245"/>
              </p:ext>
            </p:extLst>
          </p:nvPr>
        </p:nvGraphicFramePr>
        <p:xfrm>
          <a:off x="477536" y="807820"/>
          <a:ext cx="3357554" cy="4837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7954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2267380"/>
            <a:ext cx="56886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ОСВІТА ГЛУХОВА: </a:t>
            </a:r>
            <a:r>
              <a:rPr lang="uk-UA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інноваційність</a:t>
            </a:r>
            <a:r>
              <a:rPr lang="uk-UA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доступність, якість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1" y="260648"/>
            <a:ext cx="1780356" cy="1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353"/>
            <a:ext cx="7944331" cy="7143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ЦІЛЬОВІ ПРОГРАМИ:</a:t>
            </a:r>
            <a:endParaRPr lang="ru-RU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640994"/>
            <a:ext cx="6936282" cy="707886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 smtClean="0"/>
              <a:t>Міська програма </a:t>
            </a:r>
            <a:r>
              <a:rPr lang="uk-UA" sz="2000" dirty="0"/>
              <a:t>оздоровлення </a:t>
            </a:r>
            <a:r>
              <a:rPr lang="uk-UA" sz="2000" dirty="0" smtClean="0"/>
              <a:t>та відпочинку дітей на 2017 рік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649106"/>
            <a:ext cx="6936282" cy="707886"/>
          </a:xfrm>
          <a:prstGeom prst="round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/>
              <a:t>Міська програма розвитку патріотичного виховання міста Глухова на </a:t>
            </a:r>
            <a:r>
              <a:rPr lang="uk-UA" sz="2000" dirty="0" smtClean="0"/>
              <a:t>2016-2020 </a:t>
            </a:r>
            <a:r>
              <a:rPr lang="uk-UA" sz="2000" dirty="0"/>
              <a:t>роки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69335" y="3513202"/>
            <a:ext cx="6922523" cy="707886"/>
          </a:xfrm>
          <a:prstGeom prst="round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/>
              <a:t>Міська цільова програма </a:t>
            </a:r>
            <a:r>
              <a:rPr lang="uk-UA" sz="2000" dirty="0" err="1"/>
              <a:t>“Дитячі</a:t>
            </a:r>
            <a:r>
              <a:rPr lang="uk-UA" sz="2000" dirty="0"/>
              <a:t> </a:t>
            </a:r>
            <a:r>
              <a:rPr lang="uk-UA" sz="2000" dirty="0" err="1"/>
              <a:t>меблі”</a:t>
            </a:r>
            <a:r>
              <a:rPr lang="uk-UA" sz="2000" dirty="0"/>
              <a:t> на період до </a:t>
            </a:r>
            <a:r>
              <a:rPr lang="uk-UA" sz="2000" dirty="0" smtClean="0"/>
              <a:t>2020 </a:t>
            </a:r>
            <a:r>
              <a:rPr lang="uk-UA" sz="2000" dirty="0"/>
              <a:t>року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69335" y="4321274"/>
            <a:ext cx="6922523" cy="1015663"/>
          </a:xfrm>
          <a:prstGeom prst="round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/>
              <a:t>Міська програма </a:t>
            </a:r>
            <a:r>
              <a:rPr lang="uk-UA" sz="2000" dirty="0" smtClean="0"/>
              <a:t>вдосконалення </a:t>
            </a:r>
            <a:r>
              <a:rPr lang="uk-UA" sz="2000" dirty="0"/>
              <a:t>організації харчування учнів загальноосвітніх навчальних закладів міста Глухова на 2014-2017 роки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69335" y="840914"/>
            <a:ext cx="6922523" cy="707886"/>
          </a:xfrm>
          <a:prstGeom prst="round1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 smtClean="0"/>
              <a:t>Міська комплексна програма </a:t>
            </a:r>
            <a:r>
              <a:rPr lang="uk-UA" sz="2000" dirty="0" err="1" smtClean="0"/>
              <a:t>“Освіта</a:t>
            </a:r>
            <a:r>
              <a:rPr lang="uk-UA" sz="2000" dirty="0" smtClean="0"/>
              <a:t> Глухова на 2014-2017 </a:t>
            </a:r>
            <a:r>
              <a:rPr lang="uk-UA" sz="2000" dirty="0" err="1" smtClean="0"/>
              <a:t>роки”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69334" y="5589240"/>
            <a:ext cx="6922523" cy="1015663"/>
          </a:xfrm>
          <a:prstGeom prst="round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 smtClean="0"/>
              <a:t>Програма запровадження в навчальних закладах міста системи роздільного збирання твердих побутових відходів на 2016-2020 роки</a:t>
            </a:r>
            <a:endParaRPr lang="ru-RU" sz="2000" dirty="0"/>
          </a:p>
        </p:txBody>
      </p:sp>
      <p:sp>
        <p:nvSpPr>
          <p:cNvPr id="15" name="Выноска со стрелкой вправо 14"/>
          <p:cNvSpPr/>
          <p:nvPr/>
        </p:nvSpPr>
        <p:spPr>
          <a:xfrm>
            <a:off x="323528" y="978868"/>
            <a:ext cx="432048" cy="401545"/>
          </a:xfrm>
          <a:prstGeom prst="right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носка со стрелкой вправо 20"/>
          <p:cNvSpPr/>
          <p:nvPr/>
        </p:nvSpPr>
        <p:spPr>
          <a:xfrm>
            <a:off x="306478" y="1790013"/>
            <a:ext cx="432048" cy="401545"/>
          </a:xfrm>
          <a:prstGeom prst="right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 со стрелкой вправо 21"/>
          <p:cNvSpPr/>
          <p:nvPr/>
        </p:nvSpPr>
        <p:spPr>
          <a:xfrm>
            <a:off x="323528" y="2806854"/>
            <a:ext cx="432048" cy="401545"/>
          </a:xfrm>
          <a:prstGeom prst="right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ыноска со стрелкой вправо 22"/>
          <p:cNvSpPr/>
          <p:nvPr/>
        </p:nvSpPr>
        <p:spPr>
          <a:xfrm>
            <a:off x="323528" y="3666372"/>
            <a:ext cx="432048" cy="401545"/>
          </a:xfrm>
          <a:prstGeom prst="righ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 со стрелкой вправо 23"/>
          <p:cNvSpPr/>
          <p:nvPr/>
        </p:nvSpPr>
        <p:spPr>
          <a:xfrm>
            <a:off x="323528" y="4628332"/>
            <a:ext cx="432048" cy="401545"/>
          </a:xfrm>
          <a:prstGeom prst="right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ыноска со стрелкой вправо 24"/>
          <p:cNvSpPr/>
          <p:nvPr/>
        </p:nvSpPr>
        <p:spPr>
          <a:xfrm>
            <a:off x="323528" y="5896298"/>
            <a:ext cx="432048" cy="401545"/>
          </a:xfrm>
          <a:prstGeom prst="righ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998485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6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33062"/>
            <a:ext cx="774035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РАХУНОК МІСЬКОГО </a:t>
            </a:r>
          </a:p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БЮДЖЕТУ У 2017 р. ХАРЧУВАЛИСЯ</a:t>
            </a:r>
          </a:p>
          <a:p>
            <a:pPr algn="ctr"/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1216</a:t>
            </a:r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дошкільників</a:t>
            </a:r>
            <a:endParaRPr lang="ru-RU" sz="3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uk-UA" sz="2000" b="1" u="sng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uk-UA" sz="32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Із них, пільгових категорій:</a:t>
            </a:r>
            <a:endParaRPr lang="ru-RU" sz="32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68875"/>
              </p:ext>
            </p:extLst>
          </p:nvPr>
        </p:nvGraphicFramePr>
        <p:xfrm>
          <a:off x="584987" y="2831336"/>
          <a:ext cx="6579301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65793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 дітей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Діти-сироти та діти, позбавлені батьківського піклування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748946"/>
              </p:ext>
            </p:extLst>
          </p:nvPr>
        </p:nvGraphicFramePr>
        <p:xfrm>
          <a:off x="602495" y="3623424"/>
          <a:ext cx="6561793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65617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 дітей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 з малозабезпечених сімей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074904"/>
              </p:ext>
            </p:extLst>
          </p:nvPr>
        </p:nvGraphicFramePr>
        <p:xfrm>
          <a:off x="584648" y="4415512"/>
          <a:ext cx="6579301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65793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дітей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 з інвалідністю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878124"/>
              </p:ext>
            </p:extLst>
          </p:nvPr>
        </p:nvGraphicFramePr>
        <p:xfrm>
          <a:off x="584649" y="5226083"/>
          <a:ext cx="6579301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65793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 дітей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 із сімей вимушених переселенців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404999"/>
              </p:ext>
            </p:extLst>
          </p:nvPr>
        </p:nvGraphicFramePr>
        <p:xfrm>
          <a:off x="584649" y="6071696"/>
          <a:ext cx="6584664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6584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дитини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Діти, батьки</a:t>
                      </a:r>
                      <a:r>
                        <a:rPr lang="uk-UA" baseline="0" dirty="0" smtClean="0"/>
                        <a:t> яких є учасниками АТО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Выноска со стрелкой вправо 4"/>
          <p:cNvSpPr/>
          <p:nvPr/>
        </p:nvSpPr>
        <p:spPr>
          <a:xfrm>
            <a:off x="133532" y="2852731"/>
            <a:ext cx="432048" cy="401545"/>
          </a:xfrm>
          <a:prstGeom prst="rightArrow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Выноска со стрелкой вправо 33"/>
          <p:cNvSpPr/>
          <p:nvPr/>
        </p:nvSpPr>
        <p:spPr>
          <a:xfrm>
            <a:off x="161524" y="3625066"/>
            <a:ext cx="432048" cy="401545"/>
          </a:xfrm>
          <a:prstGeom prst="rightArrow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Выноска со стрелкой вправо 34"/>
          <p:cNvSpPr/>
          <p:nvPr/>
        </p:nvSpPr>
        <p:spPr>
          <a:xfrm>
            <a:off x="133532" y="4415512"/>
            <a:ext cx="432048" cy="401545"/>
          </a:xfrm>
          <a:prstGeom prst="rightArrow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Выноска со стрелкой вправо 35"/>
          <p:cNvSpPr/>
          <p:nvPr/>
        </p:nvSpPr>
        <p:spPr>
          <a:xfrm>
            <a:off x="120955" y="5244472"/>
            <a:ext cx="432048" cy="401545"/>
          </a:xfrm>
          <a:prstGeom prst="right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Выноска со стрелкой вправо 36"/>
          <p:cNvSpPr/>
          <p:nvPr/>
        </p:nvSpPr>
        <p:spPr>
          <a:xfrm>
            <a:off x="152600" y="6093296"/>
            <a:ext cx="432048" cy="401545"/>
          </a:xfrm>
          <a:prstGeom prst="rightArrow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154458"/>
              </p:ext>
            </p:extLst>
          </p:nvPr>
        </p:nvGraphicFramePr>
        <p:xfrm>
          <a:off x="7236296" y="1916832"/>
          <a:ext cx="1800199" cy="468052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680521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Усього коштів:</a:t>
                      </a:r>
                    </a:p>
                    <a:p>
                      <a:pPr algn="ctr"/>
                      <a:endParaRPr lang="uk-UA" sz="4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uk-UA" sz="4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 </a:t>
                      </a:r>
                      <a:r>
                        <a:rPr lang="uk-UA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млн.</a:t>
                      </a:r>
                      <a:r>
                        <a:rPr lang="uk-UA" sz="4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uk-UA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грн.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269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232165"/>
              </p:ext>
            </p:extLst>
          </p:nvPr>
        </p:nvGraphicFramePr>
        <p:xfrm>
          <a:off x="584987" y="3623424"/>
          <a:ext cx="6579301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65793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 дітей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Діти-сироти та діти, позбавлені батьківського піклування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837764"/>
              </p:ext>
            </p:extLst>
          </p:nvPr>
        </p:nvGraphicFramePr>
        <p:xfrm>
          <a:off x="564565" y="4415512"/>
          <a:ext cx="6579301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65793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151 дитина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 з малозабезпечених сімей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685919"/>
              </p:ext>
            </p:extLst>
          </p:nvPr>
        </p:nvGraphicFramePr>
        <p:xfrm>
          <a:off x="555642" y="5207600"/>
          <a:ext cx="6579301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65793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дітей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 із сімей вимушених переселенців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593918"/>
              </p:ext>
            </p:extLst>
          </p:nvPr>
        </p:nvGraphicFramePr>
        <p:xfrm>
          <a:off x="565580" y="5999688"/>
          <a:ext cx="6584664" cy="8244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6584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364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дітей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Діти, батьки</a:t>
                      </a:r>
                      <a:r>
                        <a:rPr lang="uk-UA" baseline="0" dirty="0" smtClean="0"/>
                        <a:t> яких є учасниками АТО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Выноска со стрелкой вправо 4"/>
          <p:cNvSpPr/>
          <p:nvPr/>
        </p:nvSpPr>
        <p:spPr>
          <a:xfrm>
            <a:off x="133532" y="3644819"/>
            <a:ext cx="432048" cy="401545"/>
          </a:xfrm>
          <a:prstGeom prst="rightArrow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Выноска со стрелкой вправо 33"/>
          <p:cNvSpPr/>
          <p:nvPr/>
        </p:nvSpPr>
        <p:spPr>
          <a:xfrm>
            <a:off x="123594" y="4417154"/>
            <a:ext cx="432048" cy="401545"/>
          </a:xfrm>
          <a:prstGeom prst="rightArrow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Выноска со стрелкой вправо 35"/>
          <p:cNvSpPr/>
          <p:nvPr/>
        </p:nvSpPr>
        <p:spPr>
          <a:xfrm>
            <a:off x="91948" y="5225989"/>
            <a:ext cx="432048" cy="401545"/>
          </a:xfrm>
          <a:prstGeom prst="right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Выноска со стрелкой вправо 36"/>
          <p:cNvSpPr/>
          <p:nvPr/>
        </p:nvSpPr>
        <p:spPr>
          <a:xfrm>
            <a:off x="133531" y="6035571"/>
            <a:ext cx="432048" cy="401545"/>
          </a:xfrm>
          <a:prstGeom prst="rightArrow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769929"/>
              </p:ext>
            </p:extLst>
          </p:nvPr>
        </p:nvGraphicFramePr>
        <p:xfrm>
          <a:off x="7236296" y="1343394"/>
          <a:ext cx="1800199" cy="525395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253957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Усього</a:t>
                      </a:r>
                      <a:r>
                        <a:rPr lang="uk-UA" sz="3200" baseline="0" dirty="0" smtClean="0"/>
                        <a:t> коштів:</a:t>
                      </a:r>
                      <a:endParaRPr lang="uk-UA" sz="3200" dirty="0" smtClean="0"/>
                    </a:p>
                    <a:p>
                      <a:pPr algn="ctr"/>
                      <a:endParaRPr lang="uk-UA" sz="3200" dirty="0" smtClean="0"/>
                    </a:p>
                    <a:p>
                      <a:pPr algn="ctr"/>
                      <a:r>
                        <a:rPr lang="uk-UA" sz="4800" dirty="0" smtClean="0"/>
                        <a:t>1,7   </a:t>
                      </a:r>
                      <a:r>
                        <a:rPr lang="uk-UA" sz="2800" dirty="0" smtClean="0"/>
                        <a:t>млн. грн.</a:t>
                      </a:r>
                      <a:endParaRPr lang="ru-RU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6227" y="13995"/>
            <a:ext cx="7740352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РАХУНОК </a:t>
            </a:r>
          </a:p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МІСЬКОГО БЮДЖЕТУ У 2017 р. ХАРЧУВАЛИСЯ</a:t>
            </a:r>
          </a:p>
          <a:p>
            <a:pPr algn="ctr"/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2235 </a:t>
            </a:r>
            <a:r>
              <a:rPr lang="ru-RU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учнів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(78%)</a:t>
            </a:r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endParaRPr lang="uk-UA" sz="2000" b="1" u="sng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uk-UA" sz="32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Із них, пільгових категорій:</a:t>
            </a:r>
            <a:endParaRPr lang="ru-RU" sz="32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4880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4"/>
          <a:stretch/>
        </p:blipFill>
        <p:spPr>
          <a:xfrm>
            <a:off x="827584" y="0"/>
            <a:ext cx="7632848" cy="48437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4569540"/>
            <a:ext cx="9144000" cy="22775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latin typeface="Arial Narrow" pitchFamily="34" charset="0"/>
              </a:rPr>
              <a:t>Регулярне безкоштовне підвезення </a:t>
            </a:r>
          </a:p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Arial Narrow" pitchFamily="34" charset="0"/>
              </a:rPr>
              <a:t>92</a:t>
            </a:r>
            <a:r>
              <a:rPr lang="uk-UA" sz="5400" dirty="0" smtClean="0">
                <a:latin typeface="Arial Narrow" pitchFamily="34" charset="0"/>
              </a:rPr>
              <a:t> </a:t>
            </a:r>
            <a:r>
              <a:rPr lang="uk-UA" sz="4400" dirty="0" smtClean="0">
                <a:latin typeface="Arial Narrow" pitchFamily="34" charset="0"/>
              </a:rPr>
              <a:t>учнів до шкіл №1, №2, №3, №6 </a:t>
            </a:r>
          </a:p>
          <a:p>
            <a:pPr algn="ctr"/>
            <a:r>
              <a:rPr lang="uk-UA" sz="4400" dirty="0" smtClean="0">
                <a:latin typeface="Arial Narrow" pitchFamily="34" charset="0"/>
              </a:rPr>
              <a:t>та у зворотному напрямку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97146666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48" y="0"/>
            <a:ext cx="3930352" cy="294776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6"/>
          <a:stretch/>
        </p:blipFill>
        <p:spPr>
          <a:xfrm>
            <a:off x="0" y="2962110"/>
            <a:ext cx="5239364" cy="38958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1"/>
          <a:stretch/>
        </p:blipFill>
        <p:spPr>
          <a:xfrm>
            <a:off x="5210951" y="4267499"/>
            <a:ext cx="3933049" cy="261788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032" y="0"/>
            <a:ext cx="541906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Освітній</a:t>
            </a:r>
            <a:r>
              <a:rPr lang="ru-RU" sz="4400" b="1" i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 проект </a:t>
            </a:r>
          </a:p>
          <a:p>
            <a:pPr algn="ctr"/>
            <a:r>
              <a:rPr lang="ru-RU" sz="4400" b="1" i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«ДОШКІЛЬНЯТАМ – ОСВІТА ДЛЯ СТАЛОГО РОЗВИТКУ»</a:t>
            </a:r>
            <a:endParaRPr lang="ru-RU" sz="44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77394" y="3075057"/>
            <a:ext cx="3461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ДНЗ «Журавка»</a:t>
            </a:r>
            <a:endParaRPr lang="ru-RU" sz="40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6914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214942" y="428604"/>
            <a:ext cx="335758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Видатки бюджету на 2017 рік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9048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571480"/>
            <a:ext cx="34158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800" b="1" dirty="0" smtClean="0">
                <a:latin typeface="Arial" pitchFamily="34" charset="0"/>
                <a:ea typeface="Times New Roman" pitchFamily="18" charset="0"/>
              </a:rPr>
              <a:t>Видатки</a:t>
            </a:r>
            <a:r>
              <a:rPr lang="uk-UA" b="1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uk-UA" sz="2800" b="1" dirty="0" smtClean="0">
                <a:latin typeface="Arial" pitchFamily="34" charset="0"/>
                <a:ea typeface="Times New Roman" pitchFamily="18" charset="0"/>
              </a:rPr>
              <a:t>бюджету </a:t>
            </a:r>
          </a:p>
          <a:p>
            <a:pPr lvl="0" algn="ctr"/>
            <a:r>
              <a:rPr lang="uk-UA" sz="2800" b="1" dirty="0" smtClean="0">
                <a:latin typeface="Arial" pitchFamily="34" charset="0"/>
                <a:ea typeface="Times New Roman" pitchFamily="18" charset="0"/>
              </a:rPr>
              <a:t>на 2016 рік</a:t>
            </a:r>
            <a:endParaRPr lang="ru-RU" sz="2800" dirty="0" smtClean="0">
              <a:latin typeface="Arial" pitchFamily="34" charset="0"/>
            </a:endParaRPr>
          </a:p>
        </p:txBody>
      </p:sp>
      <p:sp>
        <p:nvSpPr>
          <p:cNvPr id="2" name="Rectangle 8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178962"/>
              </p:ext>
            </p:extLst>
          </p:nvPr>
        </p:nvGraphicFramePr>
        <p:xfrm>
          <a:off x="4680326" y="1772390"/>
          <a:ext cx="4426818" cy="3600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7" name="Диаграмма" r:id="rId3" imgW="6324600" imgH="4867403" progId="Excel.Chart.8">
                  <p:embed/>
                </p:oleObj>
              </mc:Choice>
              <mc:Fallback>
                <p:oleObj name="Диаграмма" r:id="rId3" imgW="6324600" imgH="4867403" progId="Excel.Chart.8">
                  <p:embed/>
                  <p:pic>
                    <p:nvPicPr>
                      <p:cNvPr id="0" name="Object 8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326" y="1772390"/>
                        <a:ext cx="4426818" cy="3600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317944"/>
              </p:ext>
            </p:extLst>
          </p:nvPr>
        </p:nvGraphicFramePr>
        <p:xfrm>
          <a:off x="0" y="1786032"/>
          <a:ext cx="4688306" cy="3573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8" name="Диаграмма" r:id="rId5" imgW="6324600" imgH="4867403" progId="Excel.Chart.8">
                  <p:embed/>
                </p:oleObj>
              </mc:Choice>
              <mc:Fallback>
                <p:oleObj name="Диаграмма" r:id="rId5" imgW="6324600" imgH="4867403" progId="Excel.Chart.8">
                  <p:embed/>
                  <p:pic>
                    <p:nvPicPr>
                      <p:cNvPr id="0" name="Object 8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86032"/>
                        <a:ext cx="4688306" cy="3573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777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99543426"/>
              </p:ext>
            </p:extLst>
          </p:nvPr>
        </p:nvGraphicFramePr>
        <p:xfrm>
          <a:off x="827584" y="908720"/>
          <a:ext cx="9217024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0598" y="404664"/>
            <a:ext cx="64134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Міська</a:t>
            </a:r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база </a:t>
            </a:r>
            <a:r>
              <a:rPr lang="ru-RU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даних</a:t>
            </a:r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«ОБДАРОВАНІСТЬ»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6905"/>
            <a:ext cx="2730599" cy="26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4373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97802"/>
            <a:ext cx="5317859" cy="29912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0"/>
            <a:ext cx="83884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ДИТЯЧО-ЮНАЦЬКА ВІЙСЬКОВО-ПАТРІОТИЧНА ГРА «СОКІЛ» («ДЖУРА»)</a:t>
            </a:r>
            <a:endParaRPr lang="uk-UA" sz="32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866705"/>
            <a:ext cx="5317857" cy="299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7439"/>
          <a:stretch/>
        </p:blipFill>
        <p:spPr bwMode="auto">
          <a:xfrm>
            <a:off x="4535488" y="1097802"/>
            <a:ext cx="4608512" cy="299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6084"/>
          <a:stretch/>
        </p:blipFill>
        <p:spPr bwMode="auto">
          <a:xfrm>
            <a:off x="4536536" y="3866705"/>
            <a:ext cx="4608513" cy="2991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10855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607" y="1052736"/>
            <a:ext cx="3988393" cy="29912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0"/>
            <a:ext cx="83884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ВСЕУКРАЇНСЬКИЙ ФІЗКУЛЬТУРНО-ПАТРІОТИЧНИЙ ФЕСТИВАЛЬ ШКОЛЯРІВ УКРАЇНИ «КОЗАЦЬКИЙ ГАРТ»</a:t>
            </a:r>
            <a:endParaRPr lang="uk-UA" sz="32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9894" y="3429000"/>
            <a:ext cx="4544105" cy="340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867826"/>
            <a:ext cx="3988393" cy="299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4" b="345"/>
          <a:stretch/>
        </p:blipFill>
        <p:spPr bwMode="auto">
          <a:xfrm>
            <a:off x="971600" y="1569660"/>
            <a:ext cx="3988393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87295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0"/>
            <a:ext cx="43571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СТИПЕНДІАТИ МІСЬКОГО </a:t>
            </a:r>
            <a:endParaRPr lang="uk-UA" sz="24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defRPr/>
            </a:pPr>
            <a:r>
              <a:rPr lang="uk-UA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ГОЛОВИ 2017 </a:t>
            </a:r>
            <a:r>
              <a:rPr lang="uk-UA" sz="2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РОКУ</a:t>
            </a:r>
            <a:endParaRPr lang="ru-RU" sz="24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0"/>
            <a:ext cx="4067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СТИПЕНДІАТ ГОЛОВИ ОДА 2017 </a:t>
            </a:r>
            <a:r>
              <a:rPr lang="uk-UA" sz="2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РОКУ</a:t>
            </a:r>
            <a:endParaRPr lang="ru-RU" sz="24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325" y="1999934"/>
            <a:ext cx="4320482" cy="28616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508104" y="5734997"/>
            <a:ext cx="33045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FF0000"/>
                </a:solidFill>
                <a:latin typeface="Arial Narrow" pitchFamily="34" charset="0"/>
              </a:rPr>
              <a:t>НАУМЕНКО ІВАН, учень 9 класу ЗОШ І-ІІІ ст. №2</a:t>
            </a:r>
            <a:endParaRPr lang="ru-RU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830997"/>
          <a:ext cx="5184576" cy="59103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{1E171933-4619-4E11-9A3F-F7608DF75F80}</a:tableStyleId>
              </a:tblPr>
              <a:tblGrid>
                <a:gridCol w="18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72830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 Narrow" panose="020B0606020202030204" pitchFamily="34" charset="0"/>
                        </a:rPr>
                        <a:t>Прізвище, ім’я, по батькові</a:t>
                      </a:r>
                      <a:endParaRPr lang="ru-RU" sz="1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Клас </a:t>
                      </a:r>
                      <a:endParaRPr lang="ru-RU" sz="1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Arial Narrow" panose="020B0606020202030204" pitchFamily="34" charset="0"/>
                        </a:rPr>
                        <a:t>Навчальний заклад</a:t>
                      </a:r>
                      <a:endParaRPr lang="ru-RU" sz="1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9245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Нікольська</a:t>
                      </a: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 Маріанна Олегівна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4-Б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ЗОШ І-ІІІ 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ступенів №1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830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Сергієнко Богдан Юрійович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8-А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ЗОШ І-ІІІ 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ступенів №1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2830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Ткаченко Іванна Олексіївна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ЗОШ  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І-ІІІ ступенів №2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2830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Дудченко</a:t>
                      </a: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uk-UA" sz="1800" dirty="0" err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Крістіна</a:t>
                      </a: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 Сергіївна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ЗОШ І-ІІІ 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ступенів №3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9245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Білоусова Дарина Володимирівна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НВК: ДНЗ – ЗОШ І-ІІ 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ступенів №4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2830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Дворянова</a:t>
                      </a: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 Аліна Олександрівна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ЗОШ І-ІІІ 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ступенів №6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2830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Левша</a:t>
                      </a: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 Марина Сергіївна 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8-Б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ЗОШ І-ІІІ 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ступенів №6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2830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Армен</a:t>
                      </a: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 Станіслав Едуардович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ЗОШ-інтернат І-ІІІ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 ступенів </a:t>
                      </a:r>
                      <a:r>
                        <a:rPr lang="uk-UA" sz="1800" b="0" i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ім.М.І.Жужоми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09245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Рябуха Владислав Васильович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ЗОШ-інтернат </a:t>
                      </a: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І-ІІІ ступенів </a:t>
                      </a:r>
                      <a:r>
                        <a:rPr lang="uk-UA" sz="1800" b="0" i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ім.М.І.Жужоми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72830"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Туман Кирило Олександрович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вихованець науково-технічного відділу </a:t>
                      </a:r>
                      <a:r>
                        <a:rPr lang="uk-UA" sz="1800" b="0" i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МЦПО</a:t>
                      </a:r>
                      <a:endParaRPr lang="ru-RU" sz="1600" b="0" i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91" marR="57791" marT="0" marB="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22184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Рисунок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31"/>
          <a:stretch/>
        </p:blipFill>
        <p:spPr bwMode="auto">
          <a:xfrm>
            <a:off x="-17349" y="2650773"/>
            <a:ext cx="3079777" cy="201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8"/>
          <a:stretch/>
        </p:blipFill>
        <p:spPr>
          <a:xfrm>
            <a:off x="-1" y="-16594"/>
            <a:ext cx="5229843" cy="27330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5872" y="1412776"/>
            <a:ext cx="3816424" cy="1080120"/>
          </a:xfr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/>
            <a:r>
              <a:rPr lang="uk-UA" sz="4000" dirty="0" smtClean="0">
                <a:solidFill>
                  <a:srgbClr val="FF0000"/>
                </a:solidFill>
                <a:latin typeface="Ametist " pitchFamily="2" charset="0"/>
              </a:rPr>
              <a:t>ПОЗАШКІЛЛЯ </a:t>
            </a:r>
            <a:br>
              <a:rPr lang="uk-UA" sz="4000" dirty="0" smtClean="0">
                <a:solidFill>
                  <a:srgbClr val="FF0000"/>
                </a:solidFill>
                <a:latin typeface="Ametist " pitchFamily="2" charset="0"/>
              </a:rPr>
            </a:br>
            <a:r>
              <a:rPr lang="uk-UA" sz="4000" dirty="0" smtClean="0">
                <a:solidFill>
                  <a:srgbClr val="FF0000"/>
                </a:solidFill>
                <a:latin typeface="Ametist " pitchFamily="2" charset="0"/>
              </a:rPr>
              <a:t>ГЛУХОВА</a:t>
            </a:r>
            <a:endParaRPr lang="ru-RU" sz="4000" dirty="0">
              <a:solidFill>
                <a:srgbClr val="FF0000"/>
              </a:solidFill>
              <a:latin typeface="Ametist " pitchFamily="2" charset="0"/>
            </a:endParaRPr>
          </a:p>
        </p:txBody>
      </p:sp>
      <p:pic>
        <p:nvPicPr>
          <p:cNvPr id="5121" name="Рисунок 13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0" b="14811"/>
          <a:stretch/>
        </p:blipFill>
        <p:spPr bwMode="auto">
          <a:xfrm>
            <a:off x="4939876" y="-16594"/>
            <a:ext cx="424063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Рисунок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"/>
          <a:stretch/>
        </p:blipFill>
        <p:spPr bwMode="auto">
          <a:xfrm>
            <a:off x="3059445" y="2716436"/>
            <a:ext cx="2990850" cy="195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1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" b="3008"/>
          <a:stretch/>
        </p:blipFill>
        <p:spPr bwMode="auto">
          <a:xfrm>
            <a:off x="6012160" y="2663381"/>
            <a:ext cx="314918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Рисунок 6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 b="-462"/>
          <a:stretch/>
        </p:blipFill>
        <p:spPr bwMode="auto">
          <a:xfrm>
            <a:off x="2111" y="4646959"/>
            <a:ext cx="303847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45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3" r="4784" b="-438"/>
          <a:stretch/>
        </p:blipFill>
        <p:spPr bwMode="auto">
          <a:xfrm>
            <a:off x="2987824" y="4634394"/>
            <a:ext cx="3168352" cy="225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Рисунок 46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"/>
          <a:stretch/>
        </p:blipFill>
        <p:spPr bwMode="auto">
          <a:xfrm>
            <a:off x="6010716" y="4671414"/>
            <a:ext cx="3128535" cy="218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674586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88640"/>
            <a:ext cx="72362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МІСЬКИЙ ЦЕНТР </a:t>
            </a:r>
          </a:p>
          <a:p>
            <a:pPr algn="ctr">
              <a:defRPr/>
            </a:pPr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ПОЗАШКІЛЬНОЇ ОСВІТИ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31446"/>
              </p:ext>
            </p:extLst>
          </p:nvPr>
        </p:nvGraphicFramePr>
        <p:xfrm>
          <a:off x="11120" y="1871004"/>
          <a:ext cx="9143999" cy="1643063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09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22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00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Кількість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груп,секцій,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гуртків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65784" marR="657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Кількість вихованців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65784" marR="657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Науково –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технічний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65784" marR="657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Художньо – естетичний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65784" marR="657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Еколого-натуралістичний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65784" marR="657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Дослідницько-еспериментальний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65784" marR="657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</a:t>
                      </a:r>
                      <a:endParaRPr lang="ru-RU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1134</a:t>
                      </a:r>
                      <a:endParaRPr lang="ru-RU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29/330</a:t>
                      </a:r>
                      <a:endParaRPr lang="ru-RU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25/367</a:t>
                      </a:r>
                      <a:endParaRPr lang="ru-RU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23/316</a:t>
                      </a:r>
                      <a:endParaRPr lang="ru-RU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11/121</a:t>
                      </a:r>
                      <a:endParaRPr lang="ru-RU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6632"/>
            <a:ext cx="1777852" cy="175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2463738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"/>
          <a:stretch/>
        </p:blipFill>
        <p:spPr>
          <a:xfrm>
            <a:off x="2411760" y="3573016"/>
            <a:ext cx="2152299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/>
          <a:stretch/>
        </p:blipFill>
        <p:spPr>
          <a:xfrm rot="5400000">
            <a:off x="4279350" y="3860953"/>
            <a:ext cx="3289697" cy="2704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38" y="3575698"/>
            <a:ext cx="1859662" cy="33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056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2060848"/>
            <a:ext cx="5832648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В ОСОБИСТОМУ ЗАЛІКУ: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46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27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ІІІ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11</a:t>
            </a:r>
            <a:endParaRPr lang="ru-RU" sz="32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365104"/>
            <a:ext cx="5832648" cy="206210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В КОМАНДНОМУ ЗАЛІКУ: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4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7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ІІІ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6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5747"/>
            <a:ext cx="3312782" cy="20865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67744" y="123890"/>
            <a:ext cx="817240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УЧАСТЬ ВИХОВАНЦІВ МЦПО </a:t>
            </a:r>
          </a:p>
          <a:p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МІЖНАРОДНИХ, ВСЕУКРАЇНСЬКИХ, </a:t>
            </a:r>
          </a:p>
          <a:p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ОБЛАСНИХ ЗМАГАННЯХ, </a:t>
            </a:r>
          </a:p>
          <a:p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ВИСТАВКАХ ТА КОНКУРСАХ </a:t>
            </a:r>
            <a:endParaRPr lang="ru-RU" sz="28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07521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8"/>
          <a:stretch/>
        </p:blipFill>
        <p:spPr>
          <a:xfrm>
            <a:off x="4355977" y="1393653"/>
            <a:ext cx="2921528" cy="233553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6" r="-1"/>
          <a:stretch/>
        </p:blipFill>
        <p:spPr>
          <a:xfrm>
            <a:off x="6660232" y="4522471"/>
            <a:ext cx="2493669" cy="2335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80898" y="3701262"/>
            <a:ext cx="248376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ДУДЧЕНКО КРІСТІНА </a:t>
            </a:r>
            <a:r>
              <a:rPr lang="uk-UA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срібний призер відкритих Всеукраїнських змагань з авіамодельного спорту</a:t>
            </a:r>
          </a:p>
        </p:txBody>
      </p:sp>
      <p:pic>
        <p:nvPicPr>
          <p:cNvPr id="18" name="Рисунок 17" descr="651606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364385"/>
            <a:ext cx="3707904" cy="2780928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t="5278" r="12647" b="5672"/>
          <a:stretch/>
        </p:blipFill>
        <p:spPr bwMode="auto">
          <a:xfrm>
            <a:off x="3095725" y="3363582"/>
            <a:ext cx="3595335" cy="2774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0162" y="5929440"/>
            <a:ext cx="669106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КОМАНДА КОЛЕКТИВНОЇ РАДІОСТАНЦІЇ </a:t>
            </a:r>
            <a:r>
              <a:rPr lang="uk-UA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срібні призери Всеукраїнських відкритих змагань учнівської молоді з радіоспорту на коротких хвилях</a:t>
            </a:r>
            <a:endParaRPr lang="ru-RU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Рисунок 2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t="10370" r="23776" b="13960"/>
          <a:stretch/>
        </p:blipFill>
        <p:spPr bwMode="auto">
          <a:xfrm>
            <a:off x="6660232" y="0"/>
            <a:ext cx="2525101" cy="3733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1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-258" r="9467" b="5027"/>
          <a:stretch/>
        </p:blipFill>
        <p:spPr bwMode="auto">
          <a:xfrm>
            <a:off x="3149" y="-8589"/>
            <a:ext cx="4464497" cy="3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11960" y="-8589"/>
            <a:ext cx="2479100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БОРЩ ДМИТРО, УСТІНОВ ОЛЕГ, </a:t>
            </a: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ТУМАН КИРИЛО, НАУМЕНКО ІВАН  </a:t>
            </a:r>
            <a:r>
              <a:rPr lang="uk-UA" sz="20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чемпіони України з </a:t>
            </a:r>
            <a:r>
              <a:rPr lang="uk-UA" sz="2000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судномодельного</a:t>
            </a:r>
            <a:r>
              <a:rPr lang="uk-UA" sz="20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спорту</a:t>
            </a:r>
            <a:endParaRPr lang="ru-RU" sz="20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3218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6" r="-1"/>
          <a:stretch/>
        </p:blipFill>
        <p:spPr>
          <a:xfrm>
            <a:off x="-18233" y="4551572"/>
            <a:ext cx="2493669" cy="23355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6" r="-1"/>
          <a:stretch/>
        </p:blipFill>
        <p:spPr>
          <a:xfrm>
            <a:off x="4450507" y="731834"/>
            <a:ext cx="2493669" cy="2335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78051" y="578051"/>
            <a:ext cx="3423849" cy="2267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386" y="576322"/>
            <a:ext cx="3478973" cy="2304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757"/>
            <a:ext cx="2483768" cy="33975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52120" y="6057781"/>
            <a:ext cx="3491880" cy="8002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ЩІТКА ДІАНА, ЗАДОРОЖНЯ АНАСТАСІЯ </a:t>
            </a:r>
            <a:r>
              <a:rPr lang="uk-UA" sz="14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переможці Міжнародного фестивалю-конкурсу «Талановиті діти України»</a:t>
            </a:r>
            <a:endParaRPr lang="ru-RU" sz="16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71544" y="6027003"/>
            <a:ext cx="388057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ТАНЦЮВАЛЬНИЙ КОЛЕКТИВ «РАДІСТЬ»</a:t>
            </a:r>
            <a:r>
              <a:rPr lang="uk-UA" sz="1600" b="1" i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uk-UA" sz="14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переможці Всеукраїнського фестивалю-конкурсу «Танцювальна нація - 2017”</a:t>
            </a:r>
            <a:endParaRPr lang="ru-RU" sz="16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"/>
          <a:stretch/>
        </p:blipFill>
        <p:spPr>
          <a:xfrm>
            <a:off x="1771545" y="3416265"/>
            <a:ext cx="3880574" cy="26591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17" y="3212976"/>
            <a:ext cx="1784061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ІЛЛЮЧЕНКО АННА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бронзовий призер Всеукраїнського конкурсу дослідницько-експериментальних робіт «Юний дослідник»</a:t>
            </a:r>
            <a:endParaRPr lang="ru-RU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0" y="18757"/>
            <a:ext cx="2304255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ЯЛОВЕНКО ТАМАРА </a:t>
            </a:r>
            <a:r>
              <a:rPr lang="uk-UA" sz="14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срібний призер Міжнародного конкурсу-фестивалю «Весняний зорепад»</a:t>
            </a:r>
            <a:endParaRPr lang="ru-RU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/>
          <a:stretch/>
        </p:blipFill>
        <p:spPr>
          <a:xfrm>
            <a:off x="7441896" y="3356992"/>
            <a:ext cx="1702104" cy="27184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4772" y="3799515"/>
            <a:ext cx="2708917" cy="17942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55978" y="2339047"/>
            <a:ext cx="2304253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АНДРІЄНКО АННА </a:t>
            </a:r>
            <a:r>
              <a:rPr lang="uk-UA" sz="14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срібний призер 2-го Всеукраїнського конкурсу витинанки</a:t>
            </a:r>
            <a:endParaRPr lang="ru-RU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00851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8"/>
          <a:stretch/>
        </p:blipFill>
        <p:spPr>
          <a:xfrm>
            <a:off x="4153970" y="3684742"/>
            <a:ext cx="2921528" cy="2335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96738" y="2655708"/>
            <a:ext cx="2483768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МОСКАЛЕНКО АННА </a:t>
            </a:r>
            <a:r>
              <a:rPr lang="uk-UA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переможець Міжнародного фестивалю -конкурсу мистецтв «Соняшник»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b="1899"/>
          <a:stretch/>
        </p:blipFill>
        <p:spPr>
          <a:xfrm>
            <a:off x="4287119" y="-8590"/>
            <a:ext cx="2433759" cy="35384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30806" y="3471996"/>
            <a:ext cx="2373467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НІКОЛЬСЬКА МАРІАННА </a:t>
            </a:r>
            <a:r>
              <a:rPr lang="uk-UA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переможець обласного конкурсу дитячого малюнка «Я люблю свій рідний край»</a:t>
            </a:r>
            <a:endParaRPr lang="ru-RU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Рисунок 2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4" r="7445"/>
          <a:stretch/>
        </p:blipFill>
        <p:spPr bwMode="auto">
          <a:xfrm rot="16200000">
            <a:off x="6606047" y="97089"/>
            <a:ext cx="2664297" cy="2452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107" r="5065" b="2597"/>
          <a:stretch/>
        </p:blipFill>
        <p:spPr bwMode="auto">
          <a:xfrm>
            <a:off x="0" y="-8590"/>
            <a:ext cx="4283968" cy="3364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869721"/>
            <a:ext cx="433080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ВИХОВАНЦІ ФОТОГУРТКА </a:t>
            </a:r>
            <a:r>
              <a:rPr lang="uk-UA" sz="20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призери Всеукраїнського конкурсу робіт юних фотоаматорів «Моя країна – Україна»</a:t>
            </a:r>
            <a:endParaRPr lang="ru-RU" sz="20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8134" b="18092"/>
          <a:stretch/>
        </p:blipFill>
        <p:spPr bwMode="auto">
          <a:xfrm>
            <a:off x="6711725" y="4131872"/>
            <a:ext cx="2432275" cy="2753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28448" y="5685055"/>
            <a:ext cx="2572572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ШУМИЦЬКА АНАСТАСІЯ </a:t>
            </a:r>
            <a:r>
              <a:rPr lang="uk-UA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срібний призер Міжнародного конкурсу «Вода – джерело життя»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2" b="21558"/>
          <a:stretch/>
        </p:blipFill>
        <p:spPr>
          <a:xfrm>
            <a:off x="1" y="3355975"/>
            <a:ext cx="2341600" cy="2553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84" y="3355975"/>
            <a:ext cx="1973953" cy="253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9607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Бюджет розвитку, млн. грн.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141378"/>
              </p:ext>
            </p:extLst>
          </p:nvPr>
        </p:nvGraphicFramePr>
        <p:xfrm>
          <a:off x="11490" y="1196753"/>
          <a:ext cx="9025006" cy="5494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9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63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57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958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441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216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7362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ЦРЛ придбання медичного</a:t>
                      </a:r>
                      <a:r>
                        <a:rPr lang="uk-UA" sz="1400" baseline="0" dirty="0" smtClean="0"/>
                        <a:t> та технологічного обладнання, кап. ремонт</a:t>
                      </a:r>
                      <a:endParaRPr lang="ru-RU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0,6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0,1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2,5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2,2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742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Відділ освіти придбання обладнання, кап. ремонт</a:t>
                      </a:r>
                      <a:endParaRPr lang="ru-RU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2,2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1,2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1,8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2,5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123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Реконструкція вуличного освітлення</a:t>
                      </a:r>
                      <a:endParaRPr lang="ru-RU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0,7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1,3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0,02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0,1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001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Капітальний ремонт доріг та тротуарів</a:t>
                      </a:r>
                      <a:endParaRPr lang="ru-RU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2,2</a:t>
                      </a:r>
                    </a:p>
                    <a:p>
                      <a:pPr algn="l"/>
                      <a:r>
                        <a:rPr lang="uk-UA" sz="1400" dirty="0" smtClean="0"/>
                        <a:t>вул. Путивльська</a:t>
                      </a:r>
                    </a:p>
                    <a:p>
                      <a:pPr algn="l"/>
                      <a:r>
                        <a:rPr lang="uk-UA" sz="1400" dirty="0" smtClean="0"/>
                        <a:t>вул. Матросова</a:t>
                      </a:r>
                    </a:p>
                    <a:p>
                      <a:pPr algn="l"/>
                      <a:r>
                        <a:rPr lang="uk-UA" sz="1400" dirty="0" smtClean="0"/>
                        <a:t>вул. Покровська</a:t>
                      </a:r>
                    </a:p>
                    <a:p>
                      <a:pPr algn="l"/>
                      <a:r>
                        <a:rPr lang="uk-UA" sz="1400" dirty="0" smtClean="0"/>
                        <a:t>вул. Ковпака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2,0</a:t>
                      </a:r>
                    </a:p>
                    <a:p>
                      <a:pPr algn="l"/>
                      <a:r>
                        <a:rPr lang="uk-UA" sz="1400" dirty="0" smtClean="0"/>
                        <a:t>Круговий рух</a:t>
                      </a:r>
                    </a:p>
                    <a:p>
                      <a:pPr algn="l"/>
                      <a:r>
                        <a:rPr lang="uk-UA" sz="1400" dirty="0" smtClean="0"/>
                        <a:t>вул. Гоголя</a:t>
                      </a:r>
                    </a:p>
                    <a:p>
                      <a:pPr algn="l"/>
                      <a:r>
                        <a:rPr lang="uk-UA" sz="1400" dirty="0" smtClean="0"/>
                        <a:t>вул. Інститутська</a:t>
                      </a:r>
                    </a:p>
                    <a:p>
                      <a:pPr algn="l"/>
                      <a:r>
                        <a:rPr lang="uk-UA" sz="1400" dirty="0" smtClean="0"/>
                        <a:t>вул. Вознесенська</a:t>
                      </a:r>
                      <a:endParaRPr lang="ru-RU" sz="1400" dirty="0" smtClean="0"/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2,5</a:t>
                      </a:r>
                    </a:p>
                    <a:p>
                      <a:pPr algn="l"/>
                      <a:r>
                        <a:rPr lang="uk-UA" sz="1400" dirty="0" smtClean="0"/>
                        <a:t>вул. </a:t>
                      </a:r>
                      <a:r>
                        <a:rPr lang="uk-UA" sz="1400" dirty="0" err="1" smtClean="0"/>
                        <a:t>Суворова-</a:t>
                      </a:r>
                      <a:endParaRPr lang="uk-UA" sz="1400" dirty="0" smtClean="0"/>
                    </a:p>
                    <a:p>
                      <a:pPr algn="l"/>
                      <a:r>
                        <a:rPr lang="uk-UA" sz="1400" dirty="0" err="1" smtClean="0"/>
                        <a:t>Жужоми</a:t>
                      </a:r>
                      <a:endParaRPr lang="uk-UA" sz="1400" dirty="0" smtClean="0"/>
                    </a:p>
                    <a:p>
                      <a:pPr algn="l"/>
                      <a:r>
                        <a:rPr lang="uk-UA" sz="1400" dirty="0" err="1" smtClean="0"/>
                        <a:t>тр-р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Ковпака-</a:t>
                      </a:r>
                      <a:endParaRPr lang="uk-UA" sz="1400" dirty="0" smtClean="0"/>
                    </a:p>
                    <a:p>
                      <a:pPr algn="l"/>
                      <a:r>
                        <a:rPr lang="uk-UA" sz="1400" dirty="0" smtClean="0"/>
                        <a:t>Ціолковського</a:t>
                      </a:r>
                    </a:p>
                    <a:p>
                      <a:pPr algn="l"/>
                      <a:r>
                        <a:rPr lang="uk-UA" sz="1400" dirty="0" err="1" smtClean="0"/>
                        <a:t>тр</a:t>
                      </a:r>
                      <a:r>
                        <a:rPr lang="uk-UA" sz="1400" dirty="0" smtClean="0"/>
                        <a:t>-р Пивоварова</a:t>
                      </a:r>
                    </a:p>
                    <a:p>
                      <a:pPr algn="l"/>
                      <a:r>
                        <a:rPr lang="uk-UA" sz="1400" dirty="0" err="1" smtClean="0"/>
                        <a:t>тр-р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К-Московська-</a:t>
                      </a:r>
                      <a:endParaRPr lang="uk-UA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Ціолковського</a:t>
                      </a:r>
                    </a:p>
                    <a:p>
                      <a:pPr algn="l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1,3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err="1" smtClean="0"/>
                        <a:t>тр</a:t>
                      </a:r>
                      <a:r>
                        <a:rPr lang="uk-UA" sz="1400" dirty="0" smtClean="0"/>
                        <a:t>-р  Шевченка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err="1" smtClean="0"/>
                        <a:t>тр</a:t>
                      </a:r>
                      <a:r>
                        <a:rPr lang="uk-UA" sz="1400" dirty="0" smtClean="0"/>
                        <a:t>-р</a:t>
                      </a:r>
                      <a:r>
                        <a:rPr lang="uk-UA" sz="1400" baseline="0" dirty="0" smtClean="0"/>
                        <a:t> Терещенків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err="1" smtClean="0"/>
                        <a:t>тр</a:t>
                      </a:r>
                      <a:r>
                        <a:rPr lang="uk-UA" sz="1400" dirty="0" smtClean="0"/>
                        <a:t>-р  Спаська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9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r="-1"/>
          <a:stretch/>
        </p:blipFill>
        <p:spPr>
          <a:xfrm>
            <a:off x="5868145" y="0"/>
            <a:ext cx="3274992" cy="35205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r="-1"/>
          <a:stretch/>
        </p:blipFill>
        <p:spPr>
          <a:xfrm>
            <a:off x="-10163" y="4518706"/>
            <a:ext cx="4073025" cy="23355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518706"/>
            <a:ext cx="4062863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ТВОРЧОМУ ОБ</a:t>
            </a:r>
            <a:r>
              <a:rPr lang="en-US" sz="24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’</a:t>
            </a:r>
            <a:r>
              <a:rPr lang="uk-UA" sz="24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ЄДНАННЮ «ПЕРЛИНА» </a:t>
            </a: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(керівник Наталія Філатова)</a:t>
            </a:r>
            <a:r>
              <a:rPr lang="uk-UA" sz="24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uk-UA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присвоєно звання «Зразковий художній колектив»</a:t>
            </a:r>
            <a:endParaRPr lang="ru-RU" sz="2400" b="1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/>
          <a:stretch/>
        </p:blipFill>
        <p:spPr bwMode="auto">
          <a:xfrm>
            <a:off x="0" y="0"/>
            <a:ext cx="7397526" cy="4518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01337"/>
            <a:ext cx="5075193" cy="33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1661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162" y="11864"/>
            <a:ext cx="4690588" cy="3106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3412" y="0"/>
            <a:ext cx="4690587" cy="3106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8"/>
          <a:stretch/>
        </p:blipFill>
        <p:spPr bwMode="auto">
          <a:xfrm>
            <a:off x="2987823" y="3064615"/>
            <a:ext cx="6156176" cy="3793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3622479"/>
            <a:ext cx="2997986" cy="26776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Відкритий чемпіонат України та Всеукраїнські відкриті змагання учнівської молоді з </a:t>
            </a:r>
            <a:r>
              <a:rPr lang="uk-UA" sz="2400" b="1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судномодельного</a:t>
            </a:r>
            <a:r>
              <a:rPr lang="uk-UA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спорту</a:t>
            </a:r>
            <a:endParaRPr lang="ru-RU" sz="2400" b="1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7357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Рисунок 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6"/>
          <a:stretch>
            <a:fillRect/>
          </a:stretch>
        </p:blipFill>
        <p:spPr bwMode="auto">
          <a:xfrm>
            <a:off x="6115050" y="4895850"/>
            <a:ext cx="30289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670543"/>
              </p:ext>
            </p:extLst>
          </p:nvPr>
        </p:nvGraphicFramePr>
        <p:xfrm>
          <a:off x="1" y="1916832"/>
          <a:ext cx="9143999" cy="1683962"/>
        </p:xfrm>
        <a:graphic>
          <a:graphicData uri="http://schemas.openxmlformats.org/drawingml/2006/table">
            <a:tbl>
              <a:tblPr/>
              <a:tblGrid>
                <a:gridCol w="12228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06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00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8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85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663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663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5959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Всього груп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В них дітей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Напрями роботи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Волейбол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Лижні гонки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Теніс настільний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Футбол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Шахи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502" marR="66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567" y="188640"/>
            <a:ext cx="553844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ДИТЯЧО-ЮНАЦЬКА </a:t>
            </a:r>
          </a:p>
          <a:p>
            <a:pPr algn="ctr">
              <a:defRPr/>
            </a:pPr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СПОРТИВНА ШКОЛА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" name="Рисунок 10" descr="D:\Маринына работа\мои документи\СПОРТ\ДЮСШ\DYuSSh_GLUKhiV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16632"/>
            <a:ext cx="186519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5024"/>
            <a:ext cx="2483768" cy="186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/>
          <a:stretch>
            <a:fillRect/>
          </a:stretch>
        </p:blipFill>
        <p:spPr bwMode="auto">
          <a:xfrm>
            <a:off x="4283968" y="3651240"/>
            <a:ext cx="2586111" cy="178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17057"/>
            <a:ext cx="29432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81615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042639"/>
            <a:ext cx="5832648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В ОСОБИСТОМУ ЗАЛІКУ: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79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63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ІІІ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55</a:t>
            </a:r>
            <a:endParaRPr lang="ru-RU" sz="32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832648" cy="206210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В КОМАНДНОМУ ЗАЛІКУ: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14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14</a:t>
            </a:r>
          </a:p>
          <a:p>
            <a:pPr algn="ctr">
              <a:buBlip>
                <a:blip r:embed="rId2"/>
              </a:buBlip>
            </a:pPr>
            <a:r>
              <a:rPr lang="uk-UA" sz="3200" dirty="0" smtClean="0">
                <a:solidFill>
                  <a:srgbClr val="0000CC"/>
                </a:solidFill>
              </a:rPr>
              <a:t>ІІІ місць – </a:t>
            </a:r>
            <a:r>
              <a:rPr lang="uk-UA" sz="3200" b="1" dirty="0" smtClean="0">
                <a:solidFill>
                  <a:srgbClr val="0000CC"/>
                </a:solidFill>
              </a:rPr>
              <a:t>10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764581"/>
            <a:ext cx="4320894" cy="12962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" y="0"/>
            <a:ext cx="914400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УЧАСТЬ ВИХОВАНЦІВ ДЮСШ</a:t>
            </a:r>
          </a:p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МІЖНАРОДНИХ, ВСЕУКРАЇНСЬКИХ, </a:t>
            </a:r>
          </a:p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ОБЛАСНИХ СПОРТИВНИХ ЗМАГАННЯХ</a:t>
            </a:r>
          </a:p>
        </p:txBody>
      </p:sp>
    </p:spTree>
    <p:extLst>
      <p:ext uri="{BB962C8B-B14F-4D97-AF65-F5344CB8AC3E}">
        <p14:creationId xmlns:p14="http://schemas.microsoft.com/office/powerpoint/2010/main" val="18332082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6" r="-1"/>
          <a:stretch/>
        </p:blipFill>
        <p:spPr>
          <a:xfrm>
            <a:off x="3624852" y="4556078"/>
            <a:ext cx="2493669" cy="233553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6" r="-1"/>
          <a:stretch/>
        </p:blipFill>
        <p:spPr>
          <a:xfrm>
            <a:off x="3739988" y="1633208"/>
            <a:ext cx="2493669" cy="2335530"/>
          </a:xfrm>
          <a:prstGeom prst="rect">
            <a:avLst/>
          </a:prstGeom>
        </p:spPr>
      </p:pic>
      <p:pic>
        <p:nvPicPr>
          <p:cNvPr id="7" name="Рисунок 6" descr="Борщ Дмитр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002"/>
            <a:ext cx="1872674" cy="2496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469514"/>
            <a:ext cx="187803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ПАЛАЖЧЕНКО ЮЛІЯ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срібний призер Всеукраїнських змагань з тенісу настільного </a:t>
            </a:r>
            <a:endParaRPr lang="ru-RU" sz="16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7" b="-1"/>
          <a:stretch/>
        </p:blipFill>
        <p:spPr bwMode="auto">
          <a:xfrm>
            <a:off x="5987058" y="4941168"/>
            <a:ext cx="317750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20170421_1246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2"/>
          <a:stretch/>
        </p:blipFill>
        <p:spPr bwMode="auto">
          <a:xfrm>
            <a:off x="5987059" y="2715417"/>
            <a:ext cx="3193454" cy="22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Рисунок 8" descr="18922019_231220900703281_5235704174684175929_n (1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 b="18393"/>
          <a:stretch/>
        </p:blipFill>
        <p:spPr bwMode="auto">
          <a:xfrm>
            <a:off x="3717059" y="-4002"/>
            <a:ext cx="5439796" cy="23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756316" y="3556268"/>
            <a:ext cx="243139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КОМАНДИ ФУТБОЛІСТІВ 2004, 2006 </a:t>
            </a:r>
            <a:r>
              <a:rPr lang="uk-UA" sz="1600" b="1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р.н</a:t>
            </a:r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.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бронзові призери  обласних зональних змагань з футболу на призи клубу “Шкіряний м</a:t>
            </a:r>
            <a:r>
              <a:rPr lang="en-US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’</a:t>
            </a:r>
            <a:r>
              <a:rPr lang="uk-UA" sz="1600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яч”</a:t>
            </a:r>
            <a:endParaRPr lang="ru-RU" sz="16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74" y="-27384"/>
            <a:ext cx="1872673" cy="249689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91162" y="2469514"/>
            <a:ext cx="1835696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КЕЛЬБАС ЯРОСЛАВ</a:t>
            </a:r>
            <a:r>
              <a:rPr lang="uk-UA" sz="1600" b="1" i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срібний призер </a:t>
            </a:r>
            <a:r>
              <a:rPr lang="uk-UA" sz="1600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Міжна-родного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шахового турніру «Зачарована Десна»</a:t>
            </a:r>
            <a:endParaRPr lang="ru-RU" sz="16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34" name="Рисунок 33" descr="C:\Users\Asus\Desktop\фото звІт\теніс\IMG_076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4" b="1032"/>
          <a:stretch/>
        </p:blipFill>
        <p:spPr bwMode="auto">
          <a:xfrm>
            <a:off x="-1" y="4039174"/>
            <a:ext cx="3743187" cy="227014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0" y="6300609"/>
            <a:ext cx="507605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ОВСІЄНКО БОГДАН, ШПАКОВ ДАНІЇЛ, ЄРМАКОВА МАРІЯ, ЛЕВШЕНЮК КІРА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чемпіони області з тенісу настільного</a:t>
            </a:r>
            <a:endParaRPr lang="ru-RU" sz="16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17059" y="2047923"/>
            <a:ext cx="5435354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КОМАНДА ФУТБОЛІСТІВ 2005 </a:t>
            </a:r>
            <a:r>
              <a:rPr lang="uk-UA" sz="1600" b="1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р.н</a:t>
            </a:r>
            <a:r>
              <a:rPr lang="uk-UA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. </a:t>
            </a:r>
            <a:r>
              <a:rPr lang="uk-UA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– бронзовий призер  Всеукраїнських зональних змагань з футболу на призи клубу “Шкіряний м</a:t>
            </a:r>
            <a:r>
              <a:rPr lang="en-US" sz="16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’</a:t>
            </a:r>
            <a:r>
              <a:rPr lang="uk-UA" sz="1600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яч”</a:t>
            </a:r>
            <a:endParaRPr lang="ru-RU" sz="16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668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" y="116632"/>
            <a:ext cx="6858000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800" dirty="0">
                <a:latin typeface="Arial Narrow" pitchFamily="34" charset="0"/>
              </a:rPr>
              <a:t>Охоплено дітей відпочинком та оздоровленням</a:t>
            </a:r>
          </a:p>
        </p:txBody>
      </p:sp>
      <p:sp>
        <p:nvSpPr>
          <p:cNvPr id="4" name="Овал 3"/>
          <p:cNvSpPr/>
          <p:nvPr/>
        </p:nvSpPr>
        <p:spPr>
          <a:xfrm>
            <a:off x="7236296" y="44625"/>
            <a:ext cx="1548804" cy="884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 smtClean="0"/>
              <a:t>1588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1163" y="1628800"/>
            <a:ext cx="3000375" cy="34778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uk-UA" sz="2000" dirty="0">
                <a:latin typeface="Arial Narrow" panose="020B0606020202030204" pitchFamily="34" charset="0"/>
              </a:rPr>
              <a:t>Пришкільні </a:t>
            </a:r>
            <a:r>
              <a:rPr lang="uk-UA" sz="2000" dirty="0" smtClean="0">
                <a:latin typeface="Arial Narrow" panose="020B0606020202030204" pitchFamily="34" charset="0"/>
              </a:rPr>
              <a:t>табори</a:t>
            </a: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uk-UA" sz="2000" dirty="0" smtClean="0">
                <a:latin typeface="Arial Narrow" panose="020B0606020202030204" pitchFamily="34" charset="0"/>
              </a:rPr>
              <a:t>Профільні табори</a:t>
            </a:r>
          </a:p>
          <a:p>
            <a:pPr>
              <a:buFont typeface="Wingdings" pitchFamily="2" charset="2"/>
              <a:buChar char="v"/>
              <a:defRPr/>
            </a:pPr>
            <a:endParaRPr lang="uk-UA" sz="20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uk-UA" sz="2000" dirty="0" smtClean="0">
                <a:latin typeface="Arial Narrow" panose="020B0606020202030204" pitchFamily="34" charset="0"/>
              </a:rPr>
              <a:t>Міжнародний дитячий цент «Артек»</a:t>
            </a: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uk-UA" sz="2000" dirty="0">
                <a:latin typeface="Arial Narrow" panose="020B0606020202030204" pitchFamily="34" charset="0"/>
              </a:rPr>
              <a:t>Наметовий табір “Літо мужності</a:t>
            </a:r>
            <a:r>
              <a:rPr lang="uk-UA" sz="2000" dirty="0" smtClean="0">
                <a:latin typeface="Arial Narrow" panose="020B0606020202030204" pitchFamily="34" charset="0"/>
              </a:rPr>
              <a:t>”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2000" dirty="0" smtClean="0">
                <a:latin typeface="Arial Narrow" panose="020B0606020202030204" pitchFamily="34" charset="0"/>
              </a:rPr>
              <a:t>Туристичні походи та екскурсії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15816" y="1556792"/>
            <a:ext cx="1286445" cy="642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1019</a:t>
            </a:r>
            <a:endParaRPr lang="ru-RU" sz="2400" b="1" dirty="0"/>
          </a:p>
        </p:txBody>
      </p:sp>
      <p:sp>
        <p:nvSpPr>
          <p:cNvPr id="11" name="Овал 10"/>
          <p:cNvSpPr/>
          <p:nvPr/>
        </p:nvSpPr>
        <p:spPr>
          <a:xfrm>
            <a:off x="2915816" y="2183698"/>
            <a:ext cx="1286445" cy="642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186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2915816" y="2859694"/>
            <a:ext cx="1286445" cy="642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8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55976" y="1628800"/>
            <a:ext cx="3600400" cy="31700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uk-UA" sz="2000" dirty="0">
                <a:latin typeface="Arial Narrow" panose="020B0606020202030204" pitchFamily="34" charset="0"/>
              </a:rPr>
              <a:t>ЗОДЮТ </a:t>
            </a:r>
            <a:r>
              <a:rPr lang="uk-UA" sz="2000" dirty="0" err="1">
                <a:latin typeface="Arial Narrow" panose="020B0606020202030204" pitchFamily="34" charset="0"/>
              </a:rPr>
              <a:t>“Сонячний”</a:t>
            </a: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uk-UA" sz="2000" dirty="0">
                <a:latin typeface="Arial Narrow" panose="020B0606020202030204" pitchFamily="34" charset="0"/>
              </a:rPr>
              <a:t>Український дитячий центр </a:t>
            </a:r>
            <a:r>
              <a:rPr lang="uk-UA" sz="2000" dirty="0" err="1">
                <a:latin typeface="Arial Narrow" panose="020B0606020202030204" pitchFamily="34" charset="0"/>
              </a:rPr>
              <a:t>“Молода</a:t>
            </a:r>
            <a:r>
              <a:rPr lang="uk-UA" sz="2000" dirty="0">
                <a:latin typeface="Arial Narrow" panose="020B0606020202030204" pitchFamily="34" charset="0"/>
              </a:rPr>
              <a:t> </a:t>
            </a:r>
            <a:r>
              <a:rPr lang="uk-UA" sz="2000" dirty="0" err="1">
                <a:latin typeface="Arial Narrow" panose="020B0606020202030204" pitchFamily="34" charset="0"/>
              </a:rPr>
              <a:t>гвардія”</a:t>
            </a:r>
            <a:endParaRPr lang="uk-UA" sz="2000" dirty="0">
              <a:latin typeface="Arial Narrow" panose="020B0606020202030204" pitchFamily="34" charset="0"/>
            </a:endParaRPr>
          </a:p>
          <a:p>
            <a:pPr>
              <a:defRPr/>
            </a:pP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uk-UA" sz="2000" dirty="0">
                <a:latin typeface="Arial Narrow" panose="020B0606020202030204" pitchFamily="34" charset="0"/>
              </a:rPr>
              <a:t>Дитячий заклад </a:t>
            </a:r>
            <a:r>
              <a:rPr lang="uk-UA" sz="2000" dirty="0" smtClean="0">
                <a:latin typeface="Arial Narrow" panose="020B0606020202030204" pitchFamily="34" charset="0"/>
              </a:rPr>
              <a:t>санаторного </a:t>
            </a:r>
            <a:r>
              <a:rPr lang="uk-UA" sz="2000" dirty="0">
                <a:latin typeface="Arial Narrow" panose="020B0606020202030204" pitchFamily="34" charset="0"/>
              </a:rPr>
              <a:t>типу “</a:t>
            </a:r>
            <a:r>
              <a:rPr lang="uk-UA" sz="2000" dirty="0" smtClean="0">
                <a:latin typeface="Arial Narrow" panose="020B0606020202030204" pitchFamily="34" charset="0"/>
              </a:rPr>
              <a:t>Ровесник”</a:t>
            </a: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uk-UA" sz="2000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uk-UA" sz="2000" dirty="0">
                <a:latin typeface="Arial Narrow" panose="020B0606020202030204" pitchFamily="34" charset="0"/>
              </a:rPr>
              <a:t>Лікувально-профілактичні заклади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623325" y="1563075"/>
            <a:ext cx="1214438" cy="642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253</a:t>
            </a:r>
            <a:endParaRPr lang="ru-RU" sz="2400" b="1" dirty="0"/>
          </a:p>
        </p:txBody>
      </p:sp>
      <p:sp>
        <p:nvSpPr>
          <p:cNvPr id="15" name="Овал 14"/>
          <p:cNvSpPr/>
          <p:nvPr/>
        </p:nvSpPr>
        <p:spPr>
          <a:xfrm>
            <a:off x="7623325" y="2269468"/>
            <a:ext cx="1214438" cy="642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4</a:t>
            </a:r>
            <a:endParaRPr lang="ru-RU" sz="2400" b="1" dirty="0"/>
          </a:p>
        </p:txBody>
      </p:sp>
      <p:sp>
        <p:nvSpPr>
          <p:cNvPr id="19" name="Овал 18"/>
          <p:cNvSpPr/>
          <p:nvPr/>
        </p:nvSpPr>
        <p:spPr>
          <a:xfrm>
            <a:off x="7623325" y="3170914"/>
            <a:ext cx="1214438" cy="642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50</a:t>
            </a:r>
            <a:endParaRPr lang="ru-RU" sz="2400" b="1" dirty="0"/>
          </a:p>
        </p:txBody>
      </p:sp>
      <p:sp>
        <p:nvSpPr>
          <p:cNvPr id="20" name="Овал 19"/>
          <p:cNvSpPr/>
          <p:nvPr/>
        </p:nvSpPr>
        <p:spPr>
          <a:xfrm>
            <a:off x="7623325" y="4060904"/>
            <a:ext cx="1214438" cy="642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46</a:t>
            </a:r>
            <a:endParaRPr lang="ru-RU" sz="2400" b="1" dirty="0"/>
          </a:p>
        </p:txBody>
      </p:sp>
      <p:sp>
        <p:nvSpPr>
          <p:cNvPr id="17" name="Овал 16"/>
          <p:cNvSpPr/>
          <p:nvPr/>
        </p:nvSpPr>
        <p:spPr>
          <a:xfrm>
            <a:off x="2945570" y="4413461"/>
            <a:ext cx="1273324" cy="642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1949</a:t>
            </a:r>
            <a:endParaRPr lang="ru-RU" sz="2400" b="1" dirty="0"/>
          </a:p>
        </p:txBody>
      </p:sp>
      <p:sp>
        <p:nvSpPr>
          <p:cNvPr id="21" name="Овал 20"/>
          <p:cNvSpPr/>
          <p:nvPr/>
        </p:nvSpPr>
        <p:spPr>
          <a:xfrm>
            <a:off x="2951819" y="3758051"/>
            <a:ext cx="1214437" cy="642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/>
              <a:t>22</a:t>
            </a:r>
            <a:endParaRPr lang="ru-RU" sz="2400" b="1" dirty="0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120254"/>
              </p:ext>
            </p:extLst>
          </p:nvPr>
        </p:nvGraphicFramePr>
        <p:xfrm>
          <a:off x="571500" y="836712"/>
          <a:ext cx="6858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Із</a:t>
                      </a:r>
                      <a:r>
                        <a:rPr lang="uk-UA" sz="1600" baseline="0" dirty="0" smtClean="0"/>
                        <a:t> них</a:t>
                      </a:r>
                      <a:r>
                        <a:rPr lang="uk-UA" sz="1600" dirty="0" smtClean="0"/>
                        <a:t>: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888 </a:t>
                      </a:r>
                      <a:r>
                        <a:rPr lang="uk-UA" sz="1600" b="0" dirty="0" smtClean="0"/>
                        <a:t>дітей</a:t>
                      </a:r>
                      <a:r>
                        <a:rPr lang="uk-UA" sz="1600" b="0" baseline="0" dirty="0" smtClean="0"/>
                        <a:t> </a:t>
                      </a:r>
                      <a:r>
                        <a:rPr lang="uk-UA" sz="1600" b="0" dirty="0" smtClean="0"/>
                        <a:t>дошкільного віку, </a:t>
                      </a:r>
                      <a:r>
                        <a:rPr lang="uk-UA" sz="2000" b="1" dirty="0" smtClean="0"/>
                        <a:t>1633</a:t>
                      </a:r>
                      <a:r>
                        <a:rPr lang="uk-UA" sz="2000" b="1" baseline="0" dirty="0" smtClean="0"/>
                        <a:t> </a:t>
                      </a:r>
                      <a:r>
                        <a:rPr lang="uk-UA" sz="1600" b="0" dirty="0" smtClean="0"/>
                        <a:t>дитини шкільного віку</a:t>
                      </a:r>
                      <a:r>
                        <a:rPr lang="uk-UA" sz="1600" b="0" baseline="0" dirty="0" smtClean="0"/>
                        <a:t> (57</a:t>
                      </a:r>
                      <a:r>
                        <a:rPr lang="uk-UA" sz="1600" b="0" dirty="0" smtClean="0"/>
                        <a:t> 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249792"/>
              </p:ext>
            </p:extLst>
          </p:nvPr>
        </p:nvGraphicFramePr>
        <p:xfrm>
          <a:off x="8049" y="5061905"/>
          <a:ext cx="9135951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59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81374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 smtClean="0"/>
                        <a:t>На оздоровлення та відпочинок використано</a:t>
                      </a:r>
                      <a:r>
                        <a:rPr lang="uk-UA" sz="2000" dirty="0" smtClean="0"/>
                        <a:t> </a:t>
                      </a:r>
                      <a:r>
                        <a:rPr lang="uk-UA" sz="2800" dirty="0" smtClean="0">
                          <a:solidFill>
                            <a:srgbClr val="C00000"/>
                          </a:solidFill>
                        </a:rPr>
                        <a:t>798,6</a:t>
                      </a:r>
                      <a:r>
                        <a:rPr lang="uk-UA" sz="2000" dirty="0" smtClean="0"/>
                        <a:t> </a:t>
                      </a:r>
                      <a:r>
                        <a:rPr lang="uk-UA" sz="2000" b="0" dirty="0" err="1" smtClean="0"/>
                        <a:t>тис.грн</a:t>
                      </a:r>
                      <a:r>
                        <a:rPr lang="uk-UA" sz="2000" b="0" dirty="0" smtClean="0"/>
                        <a:t>.:</a:t>
                      </a:r>
                    </a:p>
                    <a:p>
                      <a:pPr algn="ctr"/>
                      <a:r>
                        <a:rPr lang="uk-UA" sz="2000" b="0" i="1" dirty="0" smtClean="0"/>
                        <a:t>Міський бюджет              </a:t>
                      </a:r>
                      <a:r>
                        <a:rPr lang="uk-UA" sz="2800" baseline="0" dirty="0" smtClean="0">
                          <a:solidFill>
                            <a:srgbClr val="C00000"/>
                          </a:solidFill>
                        </a:rPr>
                        <a:t>397,6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baseline="0" dirty="0" err="1" smtClean="0"/>
                        <a:t>тис.грн</a:t>
                      </a:r>
                      <a:r>
                        <a:rPr lang="uk-UA" sz="2000" baseline="0" dirty="0" smtClean="0"/>
                        <a:t>.</a:t>
                      </a:r>
                    </a:p>
                    <a:p>
                      <a:pPr algn="ctr"/>
                      <a:r>
                        <a:rPr lang="uk-UA" sz="2000" b="0" i="1" baseline="0" dirty="0" smtClean="0"/>
                        <a:t>Обласний бюджет         </a:t>
                      </a:r>
                      <a:r>
                        <a:rPr lang="uk-UA" sz="2800" baseline="0" dirty="0" smtClean="0">
                          <a:solidFill>
                            <a:srgbClr val="C00000"/>
                          </a:solidFill>
                        </a:rPr>
                        <a:t>108,0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baseline="0" dirty="0" err="1" smtClean="0"/>
                        <a:t>тис.грн</a:t>
                      </a:r>
                      <a:r>
                        <a:rPr lang="uk-UA" sz="2000" baseline="0" dirty="0" smtClean="0"/>
                        <a:t>.</a:t>
                      </a:r>
                    </a:p>
                    <a:p>
                      <a:pPr algn="ctr"/>
                      <a:r>
                        <a:rPr lang="uk-UA" sz="2000" b="0" i="1" dirty="0" smtClean="0"/>
                        <a:t>Позабюджетні</a:t>
                      </a:r>
                      <a:r>
                        <a:rPr lang="uk-UA" sz="2000" b="0" i="1" baseline="0" dirty="0" smtClean="0"/>
                        <a:t> кошти     </a:t>
                      </a:r>
                      <a:r>
                        <a:rPr lang="uk-UA" sz="2800" baseline="0" dirty="0" smtClean="0">
                          <a:solidFill>
                            <a:srgbClr val="C00000"/>
                          </a:solidFill>
                        </a:rPr>
                        <a:t>293,0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baseline="0" dirty="0" err="1" smtClean="0"/>
                        <a:t>тис.грн</a:t>
                      </a:r>
                      <a:r>
                        <a:rPr lang="uk-UA" sz="2000" baseline="0" dirty="0" smtClean="0"/>
                        <a:t>.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35202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17" grpId="0" animBg="1"/>
      <p:bldP spid="2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652" y="22515"/>
            <a:ext cx="726282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ЗМІЦНЕННЯ МАТЕРІАЛЬНО-ТЕХНІЧНОЇ</a:t>
            </a:r>
          </a:p>
          <a:p>
            <a:pPr algn="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БАЗИ НАВЧАЛЬНИХ ЗАКЛАДІВ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196820"/>
              </p:ext>
            </p:extLst>
          </p:nvPr>
        </p:nvGraphicFramePr>
        <p:xfrm>
          <a:off x="323528" y="5013176"/>
          <a:ext cx="3924489" cy="121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244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4232"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КАПІТАЛЬНІ ТА ПОТОЧНІ</a:t>
                      </a:r>
                      <a:endParaRPr lang="ru-RU" sz="2000" dirty="0" smtClean="0"/>
                    </a:p>
                    <a:p>
                      <a:pPr algn="ctr"/>
                      <a:r>
                        <a:rPr lang="uk-UA" sz="2000" dirty="0" smtClean="0"/>
                        <a:t>РЕМОНТИ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</a:rPr>
                        <a:t>1,0</a:t>
                      </a:r>
                      <a:r>
                        <a:rPr lang="uk-UA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2800" baseline="0" dirty="0" smtClean="0">
                          <a:solidFill>
                            <a:schemeClr val="dk1"/>
                          </a:solidFill>
                        </a:rPr>
                        <a:t>млн. </a:t>
                      </a:r>
                      <a:r>
                        <a:rPr lang="uk-UA" sz="2800" baseline="0" dirty="0" smtClean="0"/>
                        <a:t>грн.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Выноска со стрелкой вправо 7"/>
          <p:cNvSpPr/>
          <p:nvPr/>
        </p:nvSpPr>
        <p:spPr>
          <a:xfrm rot="5400000">
            <a:off x="1892506" y="4272346"/>
            <a:ext cx="792085" cy="401545"/>
          </a:xfrm>
          <a:prstGeom prst="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371191"/>
              </p:ext>
            </p:extLst>
          </p:nvPr>
        </p:nvGraphicFramePr>
        <p:xfrm>
          <a:off x="4482441" y="5013176"/>
          <a:ext cx="3950564" cy="1219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505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ПРИДБАННЯ ОБЛАДНАННЯ, МЕБЛІВ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</a:rPr>
                        <a:t>0,8</a:t>
                      </a:r>
                      <a:r>
                        <a:rPr lang="uk-UA" sz="2800" dirty="0" smtClean="0"/>
                        <a:t> </a:t>
                      </a:r>
                      <a:r>
                        <a:rPr lang="uk-UA" sz="2800" baseline="0" dirty="0" smtClean="0"/>
                        <a:t> млн. </a:t>
                      </a:r>
                      <a:r>
                        <a:rPr lang="uk-UA" sz="2800" dirty="0" smtClean="0"/>
                        <a:t>грн.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Выноска со стрелкой вправо 9"/>
          <p:cNvSpPr/>
          <p:nvPr/>
        </p:nvSpPr>
        <p:spPr>
          <a:xfrm rot="16200000" flipH="1">
            <a:off x="6068972" y="4272344"/>
            <a:ext cx="792086" cy="401545"/>
          </a:xfrm>
          <a:prstGeom prst="right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207497"/>
              </p:ext>
            </p:extLst>
          </p:nvPr>
        </p:nvGraphicFramePr>
        <p:xfrm>
          <a:off x="323528" y="1628800"/>
          <a:ext cx="8136904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69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З метою своєчасної та якісної підготовки навчальних</a:t>
                      </a:r>
                      <a:r>
                        <a:rPr lang="uk-UA" sz="2000" baseline="0" dirty="0" smtClean="0"/>
                        <a:t> закладів міста до роботи в 2016-2017 навчальному році, зміцнення їх матеріально-технічної бази </a:t>
                      </a:r>
                    </a:p>
                    <a:p>
                      <a:pPr algn="ctr"/>
                      <a:r>
                        <a:rPr lang="uk-UA" sz="2000" baseline="0" dirty="0" smtClean="0"/>
                        <a:t>з міського бюджету виділено </a:t>
                      </a:r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r>
                        <a:rPr lang="uk-UA" sz="3200" baseline="0" dirty="0" smtClean="0"/>
                        <a:t>1,8 млн. грн.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313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9076263.JPG"/>
          <p:cNvPicPr>
            <a:picLocks noChangeAspect="1"/>
          </p:cNvPicPr>
          <p:nvPr/>
        </p:nvPicPr>
        <p:blipFill rotWithShape="1">
          <a:blip r:embed="rId2" cstate="print"/>
          <a:srcRect l="9913"/>
          <a:stretch/>
        </p:blipFill>
        <p:spPr>
          <a:xfrm rot="16200000">
            <a:off x="-151156" y="4233708"/>
            <a:ext cx="3024730" cy="2223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3" name="Рисунок 2" descr="P9076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626736"/>
            <a:ext cx="2975019" cy="2231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2699792" y="3841884"/>
            <a:ext cx="627633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Заміна вікон на металопластикові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587582"/>
              </p:ext>
            </p:extLst>
          </p:nvPr>
        </p:nvGraphicFramePr>
        <p:xfrm>
          <a:off x="6444208" y="4713900"/>
          <a:ext cx="2360588" cy="57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605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«Чебурашка»</a:t>
                      </a:r>
                      <a:r>
                        <a:rPr lang="uk-UA" sz="1600" b="0" baseline="0" dirty="0" smtClean="0"/>
                        <a:t> </a:t>
                      </a:r>
                      <a:r>
                        <a:rPr lang="uk-UA" sz="1600" b="1" baseline="0" dirty="0" smtClean="0"/>
                        <a:t>100 000 грн</a:t>
                      </a:r>
                      <a:r>
                        <a:rPr lang="uk-UA" sz="16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993537"/>
              </p:ext>
            </p:extLst>
          </p:nvPr>
        </p:nvGraphicFramePr>
        <p:xfrm>
          <a:off x="6603994" y="5445224"/>
          <a:ext cx="2360494" cy="57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604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НВК №5</a:t>
                      </a:r>
                      <a:r>
                        <a:rPr lang="uk-UA" sz="1600" b="0" baseline="0" dirty="0" smtClean="0"/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8</a:t>
                      </a:r>
                      <a:r>
                        <a:rPr lang="uk-UA" sz="1600" baseline="0" dirty="0" smtClean="0"/>
                        <a:t> 000 гр</a:t>
                      </a:r>
                      <a:r>
                        <a:rPr lang="uk-UA" sz="1600" dirty="0" smtClean="0"/>
                        <a:t>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511220"/>
              </p:ext>
            </p:extLst>
          </p:nvPr>
        </p:nvGraphicFramePr>
        <p:xfrm>
          <a:off x="6732240" y="6165304"/>
          <a:ext cx="2360973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09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«Ромашка» </a:t>
                      </a:r>
                      <a:r>
                        <a:rPr lang="uk-UA" sz="1600" b="0" baseline="0" dirty="0" smtClean="0"/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40</a:t>
                      </a:r>
                      <a:r>
                        <a:rPr lang="uk-UA" sz="1600" baseline="0" dirty="0" smtClean="0"/>
                        <a:t> 000 грн</a:t>
                      </a:r>
                      <a:r>
                        <a:rPr lang="uk-UA" sz="16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33532" y="105832"/>
            <a:ext cx="398932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Капітальний </a:t>
            </a:r>
          </a:p>
          <a:p>
            <a:pPr algn="ctr"/>
            <a:r>
              <a:rPr lang="uk-UA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ремонт даху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210293"/>
              </p:ext>
            </p:extLst>
          </p:nvPr>
        </p:nvGraphicFramePr>
        <p:xfrm>
          <a:off x="375252" y="3020278"/>
          <a:ext cx="2402836" cy="579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028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«Журавка»</a:t>
                      </a:r>
                      <a:r>
                        <a:rPr lang="uk-UA" sz="1600" dirty="0" smtClean="0"/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450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uk-UA" sz="1600" dirty="0" smtClean="0"/>
                        <a:t>000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35869"/>
              </p:ext>
            </p:extLst>
          </p:nvPr>
        </p:nvGraphicFramePr>
        <p:xfrm>
          <a:off x="6372200" y="2940342"/>
          <a:ext cx="2416479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64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«Зірочка»</a:t>
                      </a:r>
                      <a:r>
                        <a:rPr lang="uk-UA" sz="1600" b="0" baseline="0" dirty="0" smtClean="0"/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180</a:t>
                      </a:r>
                      <a:r>
                        <a:rPr lang="uk-UA" sz="1600" baseline="0" dirty="0" smtClean="0"/>
                        <a:t> 000 грн</a:t>
                      </a:r>
                      <a:r>
                        <a:rPr lang="uk-UA" sz="16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9534" y="3650278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122852" y="255720"/>
            <a:ext cx="502114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uk-UA" sz="2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РАХУНОК МІСЬКОГО БЮДЖЕТУ У НАВЧАЛЬНИХ ЗАКЛАДАХ ЗРОБЛЕНО:</a:t>
            </a:r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" y="1080020"/>
            <a:ext cx="3179048" cy="1916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630554"/>
            <a:ext cx="2685960" cy="2014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13901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671935"/>
              </p:ext>
            </p:extLst>
          </p:nvPr>
        </p:nvGraphicFramePr>
        <p:xfrm>
          <a:off x="4139952" y="2708920"/>
          <a:ext cx="2792361" cy="701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923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2944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2000" b="0" dirty="0" smtClean="0"/>
                        <a:t>ЗОШ №3</a:t>
                      </a:r>
                      <a:r>
                        <a:rPr lang="uk-UA" sz="2000" b="0" baseline="0" dirty="0" smtClean="0"/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2000" b="1" baseline="0" dirty="0" smtClean="0"/>
                        <a:t>204 000 грн.</a:t>
                      </a:r>
                      <a:endParaRPr lang="uk-UA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72296"/>
              </p:ext>
            </p:extLst>
          </p:nvPr>
        </p:nvGraphicFramePr>
        <p:xfrm>
          <a:off x="6588224" y="6093296"/>
          <a:ext cx="2344617" cy="701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44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2944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2000" b="0" dirty="0" smtClean="0"/>
                        <a:t>ЗОШ</a:t>
                      </a:r>
                      <a:r>
                        <a:rPr lang="uk-UA" sz="2000" b="0" baseline="0" dirty="0" smtClean="0"/>
                        <a:t> №6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2000" dirty="0" smtClean="0"/>
                        <a:t>6</a:t>
                      </a:r>
                      <a:r>
                        <a:rPr lang="uk-UA" sz="2000" baseline="0" dirty="0" smtClean="0"/>
                        <a:t> 000 грн.</a:t>
                      </a:r>
                      <a:endParaRPr lang="uk-UA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579342"/>
              </p:ext>
            </p:extLst>
          </p:nvPr>
        </p:nvGraphicFramePr>
        <p:xfrm>
          <a:off x="5184192" y="5301208"/>
          <a:ext cx="2335877" cy="701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58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2944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2000" b="0" dirty="0" smtClean="0"/>
                        <a:t>ДНЗ</a:t>
                      </a:r>
                      <a:r>
                        <a:rPr lang="uk-UA" sz="2000" b="0" baseline="0" dirty="0" smtClean="0"/>
                        <a:t> «Світлячок»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2000" dirty="0" smtClean="0"/>
                        <a:t>34</a:t>
                      </a:r>
                      <a:r>
                        <a:rPr lang="uk-UA" sz="2000" baseline="0" dirty="0" smtClean="0"/>
                        <a:t> 000 грн.</a:t>
                      </a:r>
                      <a:endParaRPr lang="uk-UA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028926"/>
              </p:ext>
            </p:extLst>
          </p:nvPr>
        </p:nvGraphicFramePr>
        <p:xfrm>
          <a:off x="3923928" y="6093296"/>
          <a:ext cx="2344617" cy="701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44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2944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2000" b="0" dirty="0" smtClean="0"/>
                        <a:t>МЦПО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2000" b="1" baseline="0" dirty="0" smtClean="0"/>
                        <a:t>20 000 грн</a:t>
                      </a:r>
                      <a:r>
                        <a:rPr lang="uk-UA" sz="2000" baseline="0" dirty="0" smtClean="0"/>
                        <a:t>.</a:t>
                      </a:r>
                      <a:endParaRPr lang="uk-UA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" name="Рисунок 24" descr="P9076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4" y="3945697"/>
            <a:ext cx="3766728" cy="2898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6" name="Прямоугольник 25"/>
          <p:cNvSpPr/>
          <p:nvPr/>
        </p:nvSpPr>
        <p:spPr>
          <a:xfrm>
            <a:off x="3779912" y="3945697"/>
            <a:ext cx="525658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Поточний ремонт </a:t>
            </a:r>
          </a:p>
          <a:p>
            <a:pPr algn="ctr"/>
            <a:r>
              <a:rPr lang="uk-UA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системи опалення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100034"/>
            <a:ext cx="3960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Ремонт </a:t>
            </a:r>
          </a:p>
          <a:p>
            <a:pPr algn="ctr"/>
            <a:r>
              <a:rPr lang="uk-UA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внутрішніх туалетів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-14604" y="3789040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139952" y="255720"/>
            <a:ext cx="500404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uk-UA" sz="2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РАХУНОК МІСЬКОГО БЮДЖЕТУ У НАВЧАЛЬНИХ ЗАКЛАДАХ ЗРОБЛЕНО:</a:t>
            </a:r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1" b="3512"/>
          <a:stretch/>
        </p:blipFill>
        <p:spPr>
          <a:xfrm>
            <a:off x="185597" y="1052735"/>
            <a:ext cx="3888432" cy="26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454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5508" y="33062"/>
            <a:ext cx="634160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ПОЛІПШЕННЯ МАТЕРІАЛЬНО-</a:t>
            </a:r>
          </a:p>
          <a:p>
            <a:pPr algn="r"/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ТЕХНІЧНОЇ БАЗИ МЦПО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909351"/>
              </p:ext>
            </p:extLst>
          </p:nvPr>
        </p:nvGraphicFramePr>
        <p:xfrm>
          <a:off x="584988" y="1329524"/>
          <a:ext cx="5283156" cy="889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831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10 000 грн.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Проведення всеукраїнських</a:t>
                      </a:r>
                      <a:r>
                        <a:rPr lang="uk-UA" sz="1400" baseline="0" dirty="0" smtClean="0"/>
                        <a:t> змагань учнівської молоді та чемпіонату України з </a:t>
                      </a:r>
                      <a:r>
                        <a:rPr lang="uk-UA" sz="1400" baseline="0" dirty="0" err="1" smtClean="0"/>
                        <a:t>судномодельного</a:t>
                      </a:r>
                      <a:r>
                        <a:rPr lang="uk-UA" sz="1400" baseline="0" dirty="0" smtClean="0"/>
                        <a:t> спорту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174375"/>
              </p:ext>
            </p:extLst>
          </p:nvPr>
        </p:nvGraphicFramePr>
        <p:xfrm>
          <a:off x="565580" y="2345628"/>
          <a:ext cx="5313153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131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30 000 грн.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Придбання музичної апаратури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01721"/>
              </p:ext>
            </p:extLst>
          </p:nvPr>
        </p:nvGraphicFramePr>
        <p:xfrm>
          <a:off x="555503" y="3057716"/>
          <a:ext cx="5312641" cy="6593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126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5 000 грн.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Придбання системного блоку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175414"/>
              </p:ext>
            </p:extLst>
          </p:nvPr>
        </p:nvGraphicFramePr>
        <p:xfrm>
          <a:off x="555503" y="3849804"/>
          <a:ext cx="5312640" cy="640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12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294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10</a:t>
                      </a:r>
                      <a:r>
                        <a:rPr lang="uk-UA" sz="1600" baseline="0" dirty="0" smtClean="0"/>
                        <a:t> 000 грн.</a:t>
                      </a:r>
                      <a:endParaRPr lang="uk-UA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12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Придбання</a:t>
                      </a:r>
                      <a:r>
                        <a:rPr lang="uk-UA" sz="1400" baseline="0" dirty="0" smtClean="0"/>
                        <a:t> телевізора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Выноска со стрелкой вправо 4"/>
          <p:cNvSpPr/>
          <p:nvPr/>
        </p:nvSpPr>
        <p:spPr>
          <a:xfrm>
            <a:off x="133532" y="1350919"/>
            <a:ext cx="432048" cy="40154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Выноска со стрелкой вправо 33"/>
          <p:cNvSpPr/>
          <p:nvPr/>
        </p:nvSpPr>
        <p:spPr>
          <a:xfrm>
            <a:off x="124608" y="2347270"/>
            <a:ext cx="432048" cy="401545"/>
          </a:xfrm>
          <a:prstGeom prst="righ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Выноска со стрелкой вправо 34"/>
          <p:cNvSpPr/>
          <p:nvPr/>
        </p:nvSpPr>
        <p:spPr>
          <a:xfrm>
            <a:off x="104387" y="3057716"/>
            <a:ext cx="432048" cy="401545"/>
          </a:xfrm>
          <a:prstGeom prst="right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Выноска со стрелкой вправо 35"/>
          <p:cNvSpPr/>
          <p:nvPr/>
        </p:nvSpPr>
        <p:spPr>
          <a:xfrm>
            <a:off x="91808" y="3868193"/>
            <a:ext cx="432048" cy="401545"/>
          </a:xfrm>
          <a:prstGeom prst="righ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285136"/>
              </p:ext>
            </p:extLst>
          </p:nvPr>
        </p:nvGraphicFramePr>
        <p:xfrm>
          <a:off x="556657" y="4569884"/>
          <a:ext cx="5312428" cy="659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312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4 300 грн.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Придбання матеріалів для виготовлення альтанки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Выноска со стрелкой вправо 14"/>
          <p:cNvSpPr/>
          <p:nvPr/>
        </p:nvSpPr>
        <p:spPr>
          <a:xfrm>
            <a:off x="105201" y="4591279"/>
            <a:ext cx="432048" cy="40154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35198"/>
              </p:ext>
            </p:extLst>
          </p:nvPr>
        </p:nvGraphicFramePr>
        <p:xfrm>
          <a:off x="554169" y="5289964"/>
          <a:ext cx="5312640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12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294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64 000 </a:t>
                      </a:r>
                      <a:r>
                        <a:rPr lang="uk-UA" sz="1600" baseline="0" dirty="0" smtClean="0"/>
                        <a:t>грн.</a:t>
                      </a:r>
                      <a:endParaRPr lang="uk-UA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12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Придбання</a:t>
                      </a:r>
                      <a:r>
                        <a:rPr lang="uk-UA" sz="1400" baseline="0" dirty="0" smtClean="0"/>
                        <a:t> меблів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Выноска со стрелкой вправо 15"/>
          <p:cNvSpPr/>
          <p:nvPr/>
        </p:nvSpPr>
        <p:spPr>
          <a:xfrm>
            <a:off x="90474" y="5308353"/>
            <a:ext cx="432048" cy="401545"/>
          </a:xfrm>
          <a:prstGeom prst="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215671"/>
              </p:ext>
            </p:extLst>
          </p:nvPr>
        </p:nvGraphicFramePr>
        <p:xfrm>
          <a:off x="555323" y="6010044"/>
          <a:ext cx="5312428" cy="6593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12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5 000 грн.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Ремонт стіни в кабінеті художньо-естетичного відділу 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Выноска со стрелкой вправо 17"/>
          <p:cNvSpPr/>
          <p:nvPr/>
        </p:nvSpPr>
        <p:spPr>
          <a:xfrm>
            <a:off x="103867" y="6031439"/>
            <a:ext cx="432048" cy="40154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10541"/>
              </p:ext>
            </p:extLst>
          </p:nvPr>
        </p:nvGraphicFramePr>
        <p:xfrm>
          <a:off x="6012161" y="1350919"/>
          <a:ext cx="2952328" cy="5318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31844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У 2016 р. на поліпшення</a:t>
                      </a:r>
                      <a:r>
                        <a:rPr lang="uk-UA" baseline="0" dirty="0" smtClean="0"/>
                        <a:t> роботи міського центру позашкільної освіти </a:t>
                      </a:r>
                    </a:p>
                    <a:p>
                      <a:pPr algn="ctr"/>
                      <a:r>
                        <a:rPr lang="uk-UA" baseline="0" dirty="0" smtClean="0"/>
                        <a:t>з міського бюджету виділено </a:t>
                      </a:r>
                    </a:p>
                    <a:p>
                      <a:pPr algn="ctr"/>
                      <a:r>
                        <a:rPr lang="uk-UA" sz="2800" baseline="0" dirty="0" smtClean="0"/>
                        <a:t>127 800 </a:t>
                      </a:r>
                      <a:r>
                        <a:rPr lang="uk-UA" baseline="0" dirty="0" smtClean="0"/>
                        <a:t>грн.</a:t>
                      </a:r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r>
                        <a:rPr lang="uk-UA" baseline="0" dirty="0" smtClean="0"/>
                        <a:t>За кошти міського бюджету вихованці МЦПО взяли участь у </a:t>
                      </a:r>
                      <a:r>
                        <a:rPr lang="uk-UA" sz="2400" baseline="0" dirty="0" smtClean="0"/>
                        <a:t>12 заходах із 280 </a:t>
                      </a:r>
                      <a:r>
                        <a:rPr lang="uk-UA" b="0" i="1" baseline="0" dirty="0" smtClean="0"/>
                        <a:t>(експедиції, збори, змагання, походи, конференції, конкурси, концерти та інше)</a:t>
                      </a:r>
                      <a:endParaRPr lang="ru-RU" b="0" i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7511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Надана матеріальна допомога на лікування за рахунок міського бюджету, тис. гривень</a:t>
            </a:r>
            <a:endParaRPr lang="ru-RU" dirty="0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49" y="1556192"/>
            <a:ext cx="8118523" cy="530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7415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P9076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374" y="4769686"/>
            <a:ext cx="2712872" cy="2034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2" name="Рисунок 21" descr="P9076263.JPG"/>
          <p:cNvPicPr>
            <a:picLocks noChangeAspect="1"/>
          </p:cNvPicPr>
          <p:nvPr/>
        </p:nvPicPr>
        <p:blipFill>
          <a:blip r:embed="rId3" cstate="print"/>
          <a:srcRect t="9440" b="7607"/>
          <a:stretch>
            <a:fillRect/>
          </a:stretch>
        </p:blipFill>
        <p:spPr>
          <a:xfrm>
            <a:off x="1668025" y="2480363"/>
            <a:ext cx="1571636" cy="1738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3" name="Рисунок 12" descr="P9076263.JPG"/>
          <p:cNvPicPr>
            <a:picLocks noChangeAspect="1"/>
          </p:cNvPicPr>
          <p:nvPr/>
        </p:nvPicPr>
        <p:blipFill>
          <a:blip r:embed="rId4" cstate="print"/>
          <a:srcRect l="14339" r="17552"/>
          <a:stretch>
            <a:fillRect/>
          </a:stretch>
        </p:blipFill>
        <p:spPr>
          <a:xfrm>
            <a:off x="151723" y="908720"/>
            <a:ext cx="1516302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5" name="Рисунок 14" descr="P9076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1429" y="1834455"/>
            <a:ext cx="2786082" cy="2089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21" name="Рисунок 20" descr="P90762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7748" y="4797152"/>
            <a:ext cx="3000396" cy="2000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5988369" y="1124744"/>
            <a:ext cx="304705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ЕЛЕКТРОПЛИТА, </a:t>
            </a:r>
          </a:p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ЕЛЕКТРОСКОВОРОДА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170895"/>
              </p:ext>
            </p:extLst>
          </p:nvPr>
        </p:nvGraphicFramePr>
        <p:xfrm>
          <a:off x="3347864" y="3101058"/>
          <a:ext cx="3336023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36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«Зірочка» - </a:t>
                      </a:r>
                      <a:r>
                        <a:rPr lang="uk-UA" sz="1600" b="1" dirty="0" smtClean="0"/>
                        <a:t>11 000 </a:t>
                      </a:r>
                      <a:r>
                        <a:rPr lang="uk-UA" sz="1600" b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«Світлячок» – </a:t>
                      </a:r>
                      <a:r>
                        <a:rPr lang="uk-UA" sz="1600" b="1" dirty="0" smtClean="0"/>
                        <a:t>11 000 </a:t>
                      </a:r>
                      <a:r>
                        <a:rPr lang="uk-UA" sz="1600" b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№3 – </a:t>
                      </a:r>
                      <a:r>
                        <a:rPr lang="uk-UA" sz="1600" b="1" dirty="0" smtClean="0"/>
                        <a:t>17</a:t>
                      </a:r>
                      <a:r>
                        <a:rPr lang="uk-UA" sz="1600" b="1" baseline="0" dirty="0" smtClean="0"/>
                        <a:t> 000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31374" y="508610"/>
            <a:ext cx="418537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ВОДОНАГРІВАЧ, МИЙНІ ВАННИ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60292"/>
              </p:ext>
            </p:extLst>
          </p:nvPr>
        </p:nvGraphicFramePr>
        <p:xfrm>
          <a:off x="1671829" y="905623"/>
          <a:ext cx="3506601" cy="1554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66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№1 – </a:t>
                      </a:r>
                      <a:r>
                        <a:rPr lang="uk-UA" sz="1600" b="1" dirty="0" smtClean="0"/>
                        <a:t>3</a:t>
                      </a:r>
                      <a:r>
                        <a:rPr lang="uk-UA" sz="1600" b="1" baseline="0" dirty="0" smtClean="0"/>
                        <a:t> 500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№3 – </a:t>
                      </a:r>
                      <a:r>
                        <a:rPr lang="uk-UA" sz="1600" b="1" baseline="0" dirty="0" smtClean="0"/>
                        <a:t>3 500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«Фіалка» – </a:t>
                      </a:r>
                      <a:r>
                        <a:rPr lang="uk-UA" sz="1600" b="1" baseline="0" dirty="0" smtClean="0"/>
                        <a:t>2 000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ЗОДЮТ «Сонячний» – </a:t>
                      </a:r>
                      <a:r>
                        <a:rPr lang="uk-UA" sz="1600" b="1" dirty="0" smtClean="0"/>
                        <a:t>8 000 </a:t>
                      </a:r>
                      <a:r>
                        <a:rPr lang="uk-UA" sz="1600" b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«Чебурашка» – </a:t>
                      </a:r>
                      <a:r>
                        <a:rPr lang="uk-UA" sz="1600" b="1" dirty="0" smtClean="0"/>
                        <a:t>150 000 </a:t>
                      </a:r>
                      <a:r>
                        <a:rPr lang="uk-UA" sz="1600" b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«Ромашка» – </a:t>
                      </a:r>
                      <a:r>
                        <a:rPr lang="uk-UA" sz="1600" b="1" dirty="0" smtClean="0"/>
                        <a:t>6 000 </a:t>
                      </a:r>
                      <a:r>
                        <a:rPr lang="uk-UA" sz="1600" b="0" dirty="0" smtClean="0"/>
                        <a:t>грн.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081881" y="-38305"/>
            <a:ext cx="74220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РАХУНОК МІСЬКОГО БЮДЖЕТУ </a:t>
            </a:r>
          </a:p>
          <a:p>
            <a:pPr algn="r"/>
            <a:r>
              <a:rPr lang="uk-UA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ПРИДБАНО: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84010" y="4386089"/>
            <a:ext cx="330891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КОМП</a:t>
            </a:r>
            <a:r>
              <a:rPr lang="en-US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’</a:t>
            </a:r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ЮТЕРНА ТЕХНІКА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811735"/>
              </p:ext>
            </p:extLst>
          </p:nvPr>
        </p:nvGraphicFramePr>
        <p:xfrm>
          <a:off x="5889032" y="4797152"/>
          <a:ext cx="3110893" cy="1310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108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№6 – </a:t>
                      </a:r>
                      <a:r>
                        <a:rPr lang="uk-UA" sz="1600" b="1" dirty="0" smtClean="0"/>
                        <a:t>38 000 </a:t>
                      </a:r>
                      <a:r>
                        <a:rPr lang="uk-UA" sz="1600" b="0" baseline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№5 – </a:t>
                      </a:r>
                      <a:r>
                        <a:rPr lang="uk-UA" sz="1600" b="1" baseline="0" dirty="0" smtClean="0"/>
                        <a:t>20 000 </a:t>
                      </a:r>
                      <a:r>
                        <a:rPr lang="uk-UA" sz="1600" b="0" baseline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№4 – </a:t>
                      </a:r>
                      <a:r>
                        <a:rPr lang="uk-UA" sz="1600" b="1" baseline="0" dirty="0" smtClean="0"/>
                        <a:t>20 000 </a:t>
                      </a:r>
                      <a:r>
                        <a:rPr lang="uk-UA" sz="1600" b="0" baseline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№2 – </a:t>
                      </a:r>
                      <a:r>
                        <a:rPr lang="uk-UA" sz="1600" b="1" dirty="0" smtClean="0"/>
                        <a:t>20 000 </a:t>
                      </a:r>
                      <a:r>
                        <a:rPr lang="uk-UA" sz="1600" b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«Зірочка» – </a:t>
                      </a:r>
                      <a:r>
                        <a:rPr lang="uk-UA" sz="1600" b="1" dirty="0" smtClean="0"/>
                        <a:t>6 000 </a:t>
                      </a:r>
                      <a:r>
                        <a:rPr lang="uk-UA" sz="1600" b="0" dirty="0" smtClean="0"/>
                        <a:t>грн.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2005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SC_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656" y="928599"/>
            <a:ext cx="4290661" cy="2860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796136" y="3215918"/>
            <a:ext cx="308911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НАВЧАЛЬНІ КАБІНЕТИ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68447"/>
              </p:ext>
            </p:extLst>
          </p:nvPr>
        </p:nvGraphicFramePr>
        <p:xfrm>
          <a:off x="916505" y="6021288"/>
          <a:ext cx="3336023" cy="33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36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№1 – </a:t>
                      </a:r>
                      <a:r>
                        <a:rPr lang="uk-UA" sz="1600" b="1" dirty="0" smtClean="0"/>
                        <a:t>123 </a:t>
                      </a:r>
                      <a:r>
                        <a:rPr lang="uk-UA" sz="1600" b="1" baseline="0" dirty="0" smtClean="0"/>
                        <a:t>500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1657" y="528489"/>
            <a:ext cx="305205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МУЗИЧНА АПАРАТУРА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234476"/>
              </p:ext>
            </p:extLst>
          </p:nvPr>
        </p:nvGraphicFramePr>
        <p:xfrm>
          <a:off x="287762" y="3865114"/>
          <a:ext cx="3852190" cy="6480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521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МЦПО – </a:t>
                      </a:r>
                      <a:r>
                        <a:rPr lang="uk-UA" sz="1600" b="1" dirty="0" smtClean="0"/>
                        <a:t>30 000 </a:t>
                      </a:r>
                      <a:r>
                        <a:rPr lang="uk-UA" sz="1600" b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№2 – </a:t>
                      </a:r>
                      <a:r>
                        <a:rPr lang="uk-UA" sz="1600" b="1" dirty="0" smtClean="0"/>
                        <a:t>7 000 </a:t>
                      </a:r>
                      <a:r>
                        <a:rPr lang="uk-UA" sz="1600" b="0" dirty="0" smtClean="0"/>
                        <a:t>грн. (мікрофони)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081881" y="-38305"/>
            <a:ext cx="74220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РАХУНОК МІСЬКОГО БЮДЖЕТУ </a:t>
            </a:r>
          </a:p>
          <a:p>
            <a:pPr algn="r"/>
            <a:r>
              <a:rPr lang="uk-UA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ПРИДБАНО: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62" y="3616028"/>
            <a:ext cx="2463738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28" y="3616028"/>
            <a:ext cx="2427734" cy="32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600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P9076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105" y="3504490"/>
            <a:ext cx="1571636" cy="2439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" name="Рисунок 13" descr="P9076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723" y="908720"/>
            <a:ext cx="1496703" cy="1995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8064401" y="1124744"/>
            <a:ext cx="99738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МЕБЛІ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806120"/>
              </p:ext>
            </p:extLst>
          </p:nvPr>
        </p:nvGraphicFramePr>
        <p:xfrm>
          <a:off x="2868246" y="1844824"/>
          <a:ext cx="3336023" cy="1554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36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4267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«Зірочка» - </a:t>
                      </a:r>
                      <a:r>
                        <a:rPr lang="uk-UA" sz="1600" b="1" dirty="0" smtClean="0"/>
                        <a:t>20 000 </a:t>
                      </a:r>
                      <a:r>
                        <a:rPr lang="uk-UA" sz="1600" b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«Журавка» – </a:t>
                      </a:r>
                      <a:r>
                        <a:rPr lang="uk-UA" sz="1600" b="1" dirty="0" smtClean="0"/>
                        <a:t>50 000 </a:t>
                      </a:r>
                      <a:r>
                        <a:rPr lang="uk-UA" sz="1600" b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№1 – </a:t>
                      </a:r>
                      <a:r>
                        <a:rPr lang="uk-UA" sz="1600" b="1" dirty="0" smtClean="0"/>
                        <a:t>60</a:t>
                      </a:r>
                      <a:r>
                        <a:rPr lang="uk-UA" sz="1600" b="1" baseline="0" dirty="0" smtClean="0"/>
                        <a:t> 000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№4 – </a:t>
                      </a:r>
                      <a:r>
                        <a:rPr lang="uk-UA" sz="1600" b="1" baseline="0" dirty="0" smtClean="0"/>
                        <a:t>15 000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№3 – </a:t>
                      </a:r>
                      <a:r>
                        <a:rPr lang="uk-UA" sz="1600" b="1" baseline="0" dirty="0" smtClean="0"/>
                        <a:t>30 000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МЦПО – </a:t>
                      </a:r>
                      <a:r>
                        <a:rPr lang="uk-UA" sz="1600" b="1" baseline="0" dirty="0" smtClean="0"/>
                        <a:t>22 000 </a:t>
                      </a:r>
                      <a:r>
                        <a:rPr lang="uk-UA" sz="1600" b="0" baseline="0" dirty="0" smtClean="0"/>
                        <a:t>грн.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1723" y="508610"/>
            <a:ext cx="272683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ПРАЛЬНА МАШИНА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274630"/>
              </p:ext>
            </p:extLst>
          </p:nvPr>
        </p:nvGraphicFramePr>
        <p:xfrm>
          <a:off x="1671829" y="905623"/>
          <a:ext cx="3332219" cy="822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32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НВК</a:t>
                      </a:r>
                      <a:r>
                        <a:rPr lang="uk-UA" sz="1600" b="0" baseline="0" dirty="0" smtClean="0"/>
                        <a:t> №4</a:t>
                      </a:r>
                      <a:r>
                        <a:rPr lang="uk-UA" sz="1600" b="0" dirty="0" smtClean="0"/>
                        <a:t> – </a:t>
                      </a:r>
                      <a:r>
                        <a:rPr lang="uk-UA" sz="1600" b="1" dirty="0" smtClean="0"/>
                        <a:t>7 900 </a:t>
                      </a:r>
                      <a:r>
                        <a:rPr lang="uk-UA" sz="1600" b="0" baseline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«Фіалка» – </a:t>
                      </a:r>
                      <a:r>
                        <a:rPr lang="uk-UA" sz="1600" b="1" baseline="0" dirty="0" smtClean="0"/>
                        <a:t>8 000 </a:t>
                      </a:r>
                      <a:r>
                        <a:rPr lang="uk-UA" sz="1600" b="0" baseline="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ЗОДЮТ «Сонячний» – </a:t>
                      </a:r>
                      <a:r>
                        <a:rPr lang="uk-UA" sz="1600" b="1" dirty="0" smtClean="0"/>
                        <a:t>8 000 </a:t>
                      </a:r>
                      <a:r>
                        <a:rPr lang="uk-UA" sz="1600" b="0" dirty="0" smtClean="0"/>
                        <a:t>грн.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081881" y="-38305"/>
            <a:ext cx="74220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РАХУНОК МІСЬКОГО БЮДЖЕТУ </a:t>
            </a:r>
          </a:p>
          <a:p>
            <a:pPr algn="r"/>
            <a:r>
              <a:rPr lang="uk-UA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ПРИДБАНО: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1723" y="3104380"/>
            <a:ext cx="217514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ХОЛОДИЛЬНИК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299182"/>
              </p:ext>
            </p:extLst>
          </p:nvPr>
        </p:nvGraphicFramePr>
        <p:xfrm>
          <a:off x="1712609" y="3504490"/>
          <a:ext cx="3110893" cy="822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108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№6 – </a:t>
                      </a:r>
                      <a:r>
                        <a:rPr lang="uk-UA" sz="1600" b="1" dirty="0" smtClean="0"/>
                        <a:t>7 000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№4 – </a:t>
                      </a:r>
                      <a:r>
                        <a:rPr lang="uk-UA" sz="1600" b="1" baseline="0" dirty="0" smtClean="0"/>
                        <a:t>7 800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«Фіалка» – </a:t>
                      </a:r>
                      <a:r>
                        <a:rPr lang="uk-UA" sz="1600" b="1" dirty="0" smtClean="0"/>
                        <a:t>12 000 </a:t>
                      </a:r>
                      <a:r>
                        <a:rPr lang="uk-UA" sz="1600" b="0" dirty="0" smtClean="0"/>
                        <a:t>грн.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Рисунок 19" descr="P9076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4269" y="1528754"/>
            <a:ext cx="2857521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22" name="Рисунок 21" descr="P9076263.JPG"/>
          <p:cNvPicPr>
            <a:picLocks noChangeAspect="1"/>
          </p:cNvPicPr>
          <p:nvPr/>
        </p:nvPicPr>
        <p:blipFill>
          <a:blip r:embed="rId5" cstate="print"/>
          <a:srcRect t="6722"/>
          <a:stretch>
            <a:fillRect/>
          </a:stretch>
        </p:blipFill>
        <p:spPr>
          <a:xfrm>
            <a:off x="6197798" y="3842190"/>
            <a:ext cx="2863992" cy="2003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3" name="Прямоугольник 22"/>
          <p:cNvSpPr/>
          <p:nvPr/>
        </p:nvSpPr>
        <p:spPr>
          <a:xfrm>
            <a:off x="4464841" y="4643930"/>
            <a:ext cx="164801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ТЕЛЕВІЗОР</a:t>
            </a:r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536691"/>
              </p:ext>
            </p:extLst>
          </p:nvPr>
        </p:nvGraphicFramePr>
        <p:xfrm>
          <a:off x="106756" y="6021280"/>
          <a:ext cx="3336023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36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4398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«Світлячок» – </a:t>
                      </a:r>
                      <a:r>
                        <a:rPr lang="uk-UA" sz="1600" b="1" dirty="0" smtClean="0"/>
                        <a:t>4 700 </a:t>
                      </a:r>
                      <a:r>
                        <a:rPr lang="uk-UA" sz="1600" b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№5 – </a:t>
                      </a:r>
                      <a:r>
                        <a:rPr lang="uk-UA" sz="1600" b="1" baseline="0" dirty="0" smtClean="0"/>
                        <a:t>10 000 </a:t>
                      </a:r>
                      <a:r>
                        <a:rPr lang="uk-UA" sz="1600" b="0" baseline="0" dirty="0" smtClean="0"/>
                        <a:t>грн.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МЦПО – </a:t>
                      </a:r>
                      <a:r>
                        <a:rPr lang="uk-UA" sz="1600" b="1" baseline="0" dirty="0" smtClean="0"/>
                        <a:t>10 000 </a:t>
                      </a:r>
                      <a:r>
                        <a:rPr lang="uk-UA" sz="1600" b="0" baseline="0" dirty="0" smtClean="0"/>
                        <a:t>грн.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" name="Рисунок 25" descr="P9076263.JPG"/>
          <p:cNvPicPr>
            <a:picLocks noChangeAspect="1"/>
          </p:cNvPicPr>
          <p:nvPr/>
        </p:nvPicPr>
        <p:blipFill rotWithShape="1">
          <a:blip r:embed="rId6" cstate="print"/>
          <a:srcRect l="3309" t="14756" r="18294" b="17048"/>
          <a:stretch/>
        </p:blipFill>
        <p:spPr>
          <a:xfrm>
            <a:off x="3442779" y="5044040"/>
            <a:ext cx="2700300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1" name="Рисунок 20" descr="P9076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079" y="1520962"/>
            <a:ext cx="3071111" cy="2303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893894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982" y="22515"/>
            <a:ext cx="75564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ЗМІЦНЕННЯ МАТЕРІАЛЬНО-</a:t>
            </a:r>
          </a:p>
          <a:p>
            <a:pPr algn="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ТЕХНІЧНОЇ БАЗИ ЗАКЛАДІВ ОСВІТИ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133041"/>
              </p:ext>
            </p:extLst>
          </p:nvPr>
        </p:nvGraphicFramePr>
        <p:xfrm>
          <a:off x="107504" y="5013176"/>
          <a:ext cx="4140513" cy="1341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41405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4232"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КАПІТАЛЬНІ ТА ПОТОЧНІ</a:t>
                      </a:r>
                      <a:endParaRPr lang="ru-RU" sz="2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РЕМОНТИ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FF0000"/>
                          </a:solidFill>
                        </a:rPr>
                        <a:t>2,1</a:t>
                      </a:r>
                      <a:r>
                        <a:rPr lang="uk-UA" sz="2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2800" b="0" dirty="0" smtClean="0">
                          <a:solidFill>
                            <a:schemeClr val="dk1"/>
                          </a:solidFill>
                        </a:rPr>
                        <a:t>млн. </a:t>
                      </a:r>
                      <a:r>
                        <a:rPr lang="uk-UA" sz="2800" baseline="0" dirty="0" smtClean="0"/>
                        <a:t>грн.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Выноска со стрелкой вправо 7"/>
          <p:cNvSpPr/>
          <p:nvPr/>
        </p:nvSpPr>
        <p:spPr>
          <a:xfrm rot="5400000">
            <a:off x="1892506" y="4272346"/>
            <a:ext cx="792085" cy="401545"/>
          </a:xfrm>
          <a:prstGeom prst="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597200"/>
              </p:ext>
            </p:extLst>
          </p:nvPr>
        </p:nvGraphicFramePr>
        <p:xfrm>
          <a:off x="4482440" y="5013176"/>
          <a:ext cx="4338031" cy="1341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43380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ПРИДБАННЯ ОБЛАДНАННЯ, МЕБЛІВ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FF0000"/>
                          </a:solidFill>
                        </a:rPr>
                        <a:t>1,6</a:t>
                      </a:r>
                      <a:r>
                        <a:rPr lang="uk-UA" sz="2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sz="2800" b="0" dirty="0" smtClean="0">
                          <a:solidFill>
                            <a:schemeClr val="dk1"/>
                          </a:solidFill>
                        </a:rPr>
                        <a:t>млн.</a:t>
                      </a:r>
                      <a:r>
                        <a:rPr lang="uk-UA" sz="2800" dirty="0" smtClean="0"/>
                        <a:t> грн.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Выноска со стрелкой вправо 9"/>
          <p:cNvSpPr/>
          <p:nvPr/>
        </p:nvSpPr>
        <p:spPr>
          <a:xfrm rot="16200000" flipH="1">
            <a:off x="6068972" y="4272344"/>
            <a:ext cx="792086" cy="401545"/>
          </a:xfrm>
          <a:prstGeom prst="right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13769"/>
              </p:ext>
            </p:extLst>
          </p:nvPr>
        </p:nvGraphicFramePr>
        <p:xfrm>
          <a:off x="323528" y="1412776"/>
          <a:ext cx="8136904" cy="2225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1369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 метою своєчасної та якісної підготовки навчальних</a:t>
                      </a:r>
                      <a:r>
                        <a:rPr lang="uk-UA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закладів міста до роботи в 2017-2018 навчальному році, зміцнення їх матеріально-технічної бази з міського бюджету виділено </a:t>
                      </a:r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r>
                        <a:rPr lang="uk-UA" sz="4400" baseline="0" dirty="0" smtClean="0"/>
                        <a:t>3</a:t>
                      </a:r>
                      <a:r>
                        <a:rPr lang="uk-UA" sz="3200" baseline="0" dirty="0" smtClean="0"/>
                        <a:t>,</a:t>
                      </a:r>
                      <a:r>
                        <a:rPr lang="uk-UA" sz="4400" baseline="0" dirty="0" smtClean="0"/>
                        <a:t>7 млн. грн.</a:t>
                      </a:r>
                      <a:r>
                        <a:rPr lang="uk-UA" sz="3200" baseline="0" dirty="0" smtClean="0"/>
                        <a:t>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43312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" y="4103494"/>
            <a:ext cx="3921469" cy="220582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4" y="60505"/>
            <a:ext cx="3077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ДНЗ «ЗІРОЧКА»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534" y="3573016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" y="700230"/>
            <a:ext cx="3062294" cy="229672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61" y="139514"/>
            <a:ext cx="2126582" cy="283544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51050" y="3645533"/>
            <a:ext cx="28259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ДНЗ «ФІАЛКА»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987441"/>
              </p:ext>
            </p:extLst>
          </p:nvPr>
        </p:nvGraphicFramePr>
        <p:xfrm>
          <a:off x="0" y="6265035"/>
          <a:ext cx="915353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35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Заміна вікон на металопластикові (8шт.) 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40 000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528415"/>
              </p:ext>
            </p:extLst>
          </p:nvPr>
        </p:nvGraphicFramePr>
        <p:xfrm>
          <a:off x="25183" y="2935306"/>
          <a:ext cx="9118815" cy="579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1188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Заміна вікон на металопластикові (12 шт.) 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73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uk-UA" sz="1600" dirty="0" smtClean="0"/>
                        <a:t>000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183"/>
            <a:ext cx="3995935" cy="29626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00" y="3717032"/>
            <a:ext cx="4480499" cy="252028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298573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2"/>
          <a:stretch/>
        </p:blipFill>
        <p:spPr>
          <a:xfrm>
            <a:off x="141289" y="3874190"/>
            <a:ext cx="3581302" cy="230425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4268652" y="72232"/>
            <a:ext cx="17444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ЗОШ №1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309548"/>
              </p:ext>
            </p:extLst>
          </p:nvPr>
        </p:nvGraphicFramePr>
        <p:xfrm>
          <a:off x="4716016" y="6257220"/>
          <a:ext cx="4427984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279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Поточний ремонт І та ІІ поверхів </a:t>
                      </a:r>
                      <a:endParaRPr lang="uk-UA" sz="1600" b="0" baseline="0" dirty="0" smtClean="0"/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aseline="0" dirty="0" smtClean="0"/>
                        <a:t>227 600 грн</a:t>
                      </a:r>
                      <a:r>
                        <a:rPr lang="uk-UA" sz="1600" dirty="0" smtClean="0"/>
                        <a:t>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9534" y="60505"/>
            <a:ext cx="34823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ДНЗ «СВІТЛЯЧОК»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534" y="3573016"/>
            <a:ext cx="4277985" cy="8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" y="595452"/>
            <a:ext cx="3062294" cy="229672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cxnSp>
        <p:nvCxnSpPr>
          <p:cNvPr id="19" name="Прямая соединительная линия 18"/>
          <p:cNvCxnSpPr/>
          <p:nvPr/>
        </p:nvCxnSpPr>
        <p:spPr>
          <a:xfrm>
            <a:off x="4268652" y="0"/>
            <a:ext cx="18867" cy="35817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055869"/>
              </p:ext>
            </p:extLst>
          </p:nvPr>
        </p:nvGraphicFramePr>
        <p:xfrm>
          <a:off x="34343" y="2902565"/>
          <a:ext cx="3538704" cy="579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38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Поточний</a:t>
                      </a:r>
                      <a:r>
                        <a:rPr lang="uk-UA" sz="1600" b="0" baseline="0" dirty="0" smtClean="0"/>
                        <a:t> ремонт даху</a:t>
                      </a:r>
                      <a:r>
                        <a:rPr lang="uk-UA" sz="1600" b="0" dirty="0" smtClean="0"/>
                        <a:t> 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aseline="0" dirty="0" smtClean="0"/>
                        <a:t>41 </a:t>
                      </a:r>
                      <a:r>
                        <a:rPr lang="uk-UA" sz="1600" dirty="0" smtClean="0"/>
                        <a:t>000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3416"/>
            <a:ext cx="3058984" cy="229423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31" y="3874190"/>
            <a:ext cx="3072342" cy="230425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82" y="1889175"/>
            <a:ext cx="3453777" cy="256078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765997"/>
              </p:ext>
            </p:extLst>
          </p:nvPr>
        </p:nvGraphicFramePr>
        <p:xfrm>
          <a:off x="11815" y="6278880"/>
          <a:ext cx="3840106" cy="57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401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Капітальний ремонт даху їдальні</a:t>
                      </a:r>
                      <a:endParaRPr lang="uk-UA" sz="1600" b="0" baseline="0" dirty="0" smtClean="0"/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aseline="0" dirty="0" smtClean="0"/>
                        <a:t>262 600 грн</a:t>
                      </a:r>
                      <a:r>
                        <a:rPr lang="uk-UA" sz="1600" dirty="0" smtClean="0"/>
                        <a:t>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2586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" y="3717032"/>
            <a:ext cx="3492170" cy="261912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4" y="60505"/>
            <a:ext cx="3077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ЗОШ №2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534" y="3573016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9549"/>
            <a:ext cx="4176464" cy="23536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3087478" y="3770443"/>
            <a:ext cx="17444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ЗОШ №3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373734"/>
              </p:ext>
            </p:extLst>
          </p:nvPr>
        </p:nvGraphicFramePr>
        <p:xfrm>
          <a:off x="0" y="6265035"/>
          <a:ext cx="442798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9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Поточний ремонт І поверху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100 000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736159"/>
              </p:ext>
            </p:extLst>
          </p:nvPr>
        </p:nvGraphicFramePr>
        <p:xfrm>
          <a:off x="25183" y="2935306"/>
          <a:ext cx="5050873" cy="579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508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Заміна вікон на металопластикові (10 шт.) 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aseline="0" dirty="0" smtClean="0"/>
                        <a:t>56 9</a:t>
                      </a:r>
                      <a:r>
                        <a:rPr lang="uk-UA" sz="1600" dirty="0" smtClean="0"/>
                        <a:t>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0078"/>
            <a:ext cx="1979711" cy="351298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53762"/>
            <a:ext cx="4211959" cy="315897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173933"/>
              </p:ext>
            </p:extLst>
          </p:nvPr>
        </p:nvGraphicFramePr>
        <p:xfrm>
          <a:off x="4736568" y="1412776"/>
          <a:ext cx="2404832" cy="106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48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Капітальний ремонт підлоги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спортивної зали </a:t>
                      </a:r>
                      <a:endParaRPr lang="uk-UA" sz="1600" b="0" baseline="0" dirty="0" smtClean="0"/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aseline="0" dirty="0" smtClean="0"/>
                        <a:t>200 000 грн</a:t>
                      </a:r>
                      <a:r>
                        <a:rPr lang="uk-UA" sz="1600" dirty="0" smtClean="0"/>
                        <a:t>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030537"/>
              </p:ext>
            </p:extLst>
          </p:nvPr>
        </p:nvGraphicFramePr>
        <p:xfrm>
          <a:off x="4716015" y="6278880"/>
          <a:ext cx="4427984" cy="57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279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Будівництво</a:t>
                      </a:r>
                      <a:r>
                        <a:rPr lang="uk-UA" sz="1600" b="0" baseline="0" dirty="0" smtClean="0"/>
                        <a:t> пандусу</a:t>
                      </a:r>
                      <a:endParaRPr lang="uk-UA" sz="1600" b="0" dirty="0" smtClean="0"/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10 000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2265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653762"/>
            <a:ext cx="4067943" cy="305095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" y="3641162"/>
            <a:ext cx="3492170" cy="261912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4" y="60505"/>
            <a:ext cx="3077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НВК №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534" y="3573016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1723"/>
            <a:ext cx="4176464" cy="234926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3393604" y="3653762"/>
            <a:ext cx="16241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НВК №5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678568"/>
              </p:ext>
            </p:extLst>
          </p:nvPr>
        </p:nvGraphicFramePr>
        <p:xfrm>
          <a:off x="0" y="6265035"/>
          <a:ext cx="9144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Заміна вікон (20 шт.) та дверного блоку</a:t>
                      </a:r>
                      <a:r>
                        <a:rPr lang="uk-UA" sz="1600" b="0" baseline="0" dirty="0" smtClean="0"/>
                        <a:t> </a:t>
                      </a:r>
                      <a:r>
                        <a:rPr lang="uk-UA" sz="1600" b="0" dirty="0" smtClean="0"/>
                        <a:t>на металопластикові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168 500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256784"/>
              </p:ext>
            </p:extLst>
          </p:nvPr>
        </p:nvGraphicFramePr>
        <p:xfrm>
          <a:off x="25184" y="2935306"/>
          <a:ext cx="4806748" cy="579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067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Капітальний ремонт даху</a:t>
                      </a:r>
                      <a:r>
                        <a:rPr lang="uk-UA" sz="1600" b="0" baseline="0" dirty="0" smtClean="0"/>
                        <a:t> спортивної зали</a:t>
                      </a:r>
                      <a:r>
                        <a:rPr lang="uk-UA" sz="1600" b="0" dirty="0" smtClean="0"/>
                        <a:t> 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aseline="0" dirty="0" smtClean="0"/>
                        <a:t>280 8</a:t>
                      </a:r>
                      <a:r>
                        <a:rPr lang="uk-UA" sz="1600" dirty="0" smtClean="0"/>
                        <a:t>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051"/>
            <a:ext cx="3779911" cy="283493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058186"/>
              </p:ext>
            </p:extLst>
          </p:nvPr>
        </p:nvGraphicFramePr>
        <p:xfrm>
          <a:off x="4932040" y="2915568"/>
          <a:ext cx="4211960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11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Облаштування критого павільйону</a:t>
                      </a:r>
                      <a:endParaRPr lang="uk-UA" sz="1600" b="0" baseline="0" dirty="0" smtClean="0"/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aseline="0" dirty="0" smtClean="0"/>
                        <a:t>30 000 грн</a:t>
                      </a:r>
                      <a:r>
                        <a:rPr lang="uk-UA" sz="1600" dirty="0" smtClean="0"/>
                        <a:t>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3806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653762"/>
            <a:ext cx="4067942" cy="305095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" y="3641162"/>
            <a:ext cx="3492169" cy="261912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4" y="60505"/>
            <a:ext cx="3077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ЗОШ №6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534" y="3573016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8885"/>
            <a:ext cx="3915435" cy="234926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3650169" y="3633806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МЦПО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494256"/>
              </p:ext>
            </p:extLst>
          </p:nvPr>
        </p:nvGraphicFramePr>
        <p:xfrm>
          <a:off x="0" y="6265035"/>
          <a:ext cx="9144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Заміна вікон на металопластикові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250 000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004156"/>
              </p:ext>
            </p:extLst>
          </p:nvPr>
        </p:nvGraphicFramePr>
        <p:xfrm>
          <a:off x="25184" y="2935306"/>
          <a:ext cx="9128350" cy="579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128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Капітальний ремонт даху</a:t>
                      </a:r>
                      <a:r>
                        <a:rPr lang="uk-UA" sz="1600" b="0" baseline="0" dirty="0" smtClean="0"/>
                        <a:t> школи – </a:t>
                      </a:r>
                      <a:r>
                        <a:rPr lang="uk-UA" sz="1600" b="1" baseline="0" dirty="0" smtClean="0"/>
                        <a:t>735 300 грн.,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із них за міський бюджет – </a:t>
                      </a:r>
                      <a:r>
                        <a:rPr lang="uk-UA" sz="1600" b="1" baseline="0" dirty="0" smtClean="0"/>
                        <a:t>187 1</a:t>
                      </a:r>
                      <a:r>
                        <a:rPr lang="uk-UA" sz="1600" dirty="0" smtClean="0"/>
                        <a:t>00 грн.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00" y="0"/>
            <a:ext cx="4883207" cy="292992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752783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51" y="3181884"/>
            <a:ext cx="2288217" cy="305095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1"/>
          <a:stretch/>
        </p:blipFill>
        <p:spPr>
          <a:xfrm rot="5400000">
            <a:off x="4140942" y="4164503"/>
            <a:ext cx="3492169" cy="178150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3" y="60505"/>
            <a:ext cx="30321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ДИТЯЧІ МЕБЛІ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269" y="2991104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5" y="0"/>
            <a:ext cx="2195736" cy="292764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0" y="3024889"/>
            <a:ext cx="43722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МОРОЗИЛЬНА КАМЕРА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97033"/>
              </p:ext>
            </p:extLst>
          </p:nvPr>
        </p:nvGraphicFramePr>
        <p:xfrm>
          <a:off x="9532" y="1788591"/>
          <a:ext cx="3032167" cy="822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32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«Зірочка» </a:t>
                      </a:r>
                      <a:r>
                        <a:rPr lang="uk-UA" sz="1600" b="0" baseline="0" dirty="0" smtClean="0"/>
                        <a:t>– </a:t>
                      </a:r>
                      <a:r>
                        <a:rPr lang="uk-UA" sz="1600" b="1" baseline="0" dirty="0" smtClean="0"/>
                        <a:t>2 900 грн.,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«Світлячок» – </a:t>
                      </a:r>
                      <a:r>
                        <a:rPr lang="uk-UA" sz="1600" b="1" baseline="0" dirty="0" smtClean="0"/>
                        <a:t>2 400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№5 – </a:t>
                      </a:r>
                      <a:r>
                        <a:rPr lang="uk-UA" sz="1600" b="1" baseline="0" dirty="0" smtClean="0"/>
                        <a:t>28 600 </a:t>
                      </a:r>
                      <a:r>
                        <a:rPr lang="uk-UA" sz="1600" dirty="0" smtClean="0"/>
                        <a:t>грн. </a:t>
                      </a:r>
                      <a:r>
                        <a:rPr lang="uk-UA" sz="1600" baseline="0" dirty="0" smtClean="0"/>
                        <a:t>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58" y="-2275"/>
            <a:ext cx="3906565" cy="292992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040" y="3867987"/>
            <a:ext cx="2688300" cy="201622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611059"/>
              </p:ext>
            </p:extLst>
          </p:nvPr>
        </p:nvGraphicFramePr>
        <p:xfrm>
          <a:off x="39269" y="5736289"/>
          <a:ext cx="3506304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«Зірочка»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dirty="0" smtClean="0"/>
                        <a:t>8 000 грн.</a:t>
                      </a:r>
                      <a:r>
                        <a:rPr lang="uk-UA" sz="1600" baseline="0" dirty="0" smtClean="0"/>
                        <a:t>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«Фіалка»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5</a:t>
                      </a:r>
                      <a:r>
                        <a:rPr lang="uk-UA" sz="1600" dirty="0" smtClean="0"/>
                        <a:t> 000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«Чебурашка»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7</a:t>
                      </a:r>
                      <a:r>
                        <a:rPr lang="uk-UA" sz="1600" dirty="0" smtClean="0"/>
                        <a:t> 500 грн.,</a:t>
                      </a:r>
                      <a:r>
                        <a:rPr lang="uk-UA" sz="1600" b="0" dirty="0" smtClean="0"/>
                        <a:t> ЗОДЮТ</a:t>
                      </a:r>
                      <a:r>
                        <a:rPr lang="uk-UA" sz="1600" b="0" baseline="0" dirty="0" smtClean="0"/>
                        <a:t> «Сонячний»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6 </a:t>
                      </a:r>
                      <a:r>
                        <a:rPr lang="uk-UA" sz="1600" dirty="0" smtClean="0"/>
                        <a:t>700 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369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042" y="214290"/>
            <a:ext cx="6517958" cy="1571636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Результати закупівель товарів робіт і послуг через систему «</a:t>
            </a:r>
            <a:r>
              <a:rPr lang="uk-UA" sz="2800" dirty="0" smtClean="0">
                <a:solidFill>
                  <a:schemeClr val="tx1"/>
                </a:solidFill>
                <a:latin typeface="Calibri" pitchFamily="34" charset="0"/>
              </a:rPr>
              <a:t>Прозоро</a:t>
            </a:r>
            <a:r>
              <a:rPr lang="uk-UA" sz="2800" dirty="0" smtClean="0">
                <a:solidFill>
                  <a:schemeClr val="tx1"/>
                </a:solidFill>
              </a:rPr>
              <a:t>» за 2016 рік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000" dirty="0" smtClean="0">
                <a:solidFill>
                  <a:srgbClr val="FFFFFF"/>
                </a:solidFill>
              </a:rPr>
              <a:t>.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378773"/>
              </p:ext>
            </p:extLst>
          </p:nvPr>
        </p:nvGraphicFramePr>
        <p:xfrm>
          <a:off x="107503" y="1571612"/>
          <a:ext cx="9001001" cy="5169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32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26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34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16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7995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</a:rPr>
                        <a:t>   </a:t>
                      </a:r>
                      <a:r>
                        <a:rPr lang="ru-RU" sz="1400" b="1" dirty="0" err="1" smtClean="0">
                          <a:effectLst/>
                        </a:rPr>
                        <a:t>Найменування</a:t>
                      </a:r>
                      <a:r>
                        <a:rPr lang="ru-RU" sz="1400" b="1" dirty="0" smtClean="0">
                          <a:effectLst/>
                        </a:rPr>
                        <a:t> установи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ctr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Закуплено </a:t>
                      </a:r>
                      <a:r>
                        <a:rPr lang="ru-RU" sz="1600" dirty="0">
                          <a:effectLst/>
                        </a:rPr>
                        <a:t>через систему </a:t>
                      </a: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ru-RU" sz="1600" dirty="0" err="1" smtClean="0">
                          <a:effectLst/>
                        </a:rPr>
                        <a:t>Прозоро</a:t>
                      </a:r>
                      <a:r>
                        <a:rPr lang="ru-RU" sz="1600" dirty="0" smtClean="0">
                          <a:effectLst/>
                        </a:rPr>
                        <a:t>» сума договору, </a:t>
                      </a:r>
                      <a:r>
                        <a:rPr lang="ru-RU" sz="1600" dirty="0" err="1" smtClean="0">
                          <a:effectLst/>
                        </a:rPr>
                        <a:t>грн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8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Оголошенна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сума </a:t>
                      </a:r>
                      <a:r>
                        <a:rPr lang="ru-RU" sz="1400" b="1" dirty="0" err="1">
                          <a:effectLst/>
                        </a:rPr>
                        <a:t>закупівлі</a:t>
                      </a:r>
                      <a:r>
                        <a:rPr lang="ru-RU" sz="1400" b="1" dirty="0">
                          <a:effectLst/>
                        </a:rPr>
                        <a:t>, </a:t>
                      </a:r>
                      <a:r>
                        <a:rPr lang="ru-RU" sz="1400" b="1" dirty="0" smtClean="0">
                          <a:effectLst/>
                        </a:rPr>
                        <a:t>грн.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Сума </a:t>
                      </a:r>
                      <a:r>
                        <a:rPr lang="ru-RU" sz="1400" b="1" dirty="0" err="1">
                          <a:effectLst/>
                        </a:rPr>
                        <a:t>закупівлі</a:t>
                      </a:r>
                      <a:r>
                        <a:rPr lang="ru-RU" sz="1400" b="1" dirty="0">
                          <a:effectLst/>
                        </a:rPr>
                        <a:t> за результатами </a:t>
                      </a:r>
                      <a:r>
                        <a:rPr lang="ru-RU" sz="1400" b="1" dirty="0" err="1">
                          <a:effectLst/>
                        </a:rPr>
                        <a:t>торгів</a:t>
                      </a:r>
                      <a:r>
                        <a:rPr lang="ru-RU" sz="1400" b="1" dirty="0">
                          <a:effectLst/>
                        </a:rPr>
                        <a:t>, грн.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Економія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baseline="0" dirty="0" smtClean="0">
                          <a:effectLst/>
                        </a:rPr>
                        <a:t> </a:t>
                      </a:r>
                      <a:r>
                        <a:rPr lang="ru-RU" sz="1400" b="1" baseline="0" dirty="0" err="1" smtClean="0">
                          <a:effectLst/>
                        </a:rPr>
                        <a:t>бюджетних</a:t>
                      </a:r>
                      <a:r>
                        <a:rPr lang="ru-RU" sz="1400" b="1" baseline="0" dirty="0" smtClean="0">
                          <a:effectLst/>
                        </a:rPr>
                        <a:t> </a:t>
                      </a:r>
                      <a:r>
                        <a:rPr lang="ru-RU" sz="1400" b="1" baseline="0" dirty="0" err="1" smtClean="0">
                          <a:effectLst/>
                        </a:rPr>
                        <a:t>коштів</a:t>
                      </a:r>
                      <a:r>
                        <a:rPr lang="ru-RU" sz="1400" b="1" baseline="0" dirty="0" smtClean="0">
                          <a:effectLst/>
                        </a:rPr>
                        <a:t>,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грн</a:t>
                      </a:r>
                      <a:r>
                        <a:rPr lang="uk-UA" sz="1400" b="1" dirty="0">
                          <a:effectLst/>
                        </a:rPr>
                        <a:t>. 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8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Відділ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 err="1" smtClean="0">
                          <a:effectLst/>
                        </a:rPr>
                        <a:t>молоді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і</a:t>
                      </a:r>
                      <a:r>
                        <a:rPr lang="ru-RU" sz="1400" b="1" dirty="0">
                          <a:effectLst/>
                        </a:rPr>
                        <a:t> спорту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152266,00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132429,00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19837,00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8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</a:rPr>
                        <a:t>В</a:t>
                      </a:r>
                      <a:r>
                        <a:rPr lang="ru-RU" sz="1400" b="1" dirty="0" err="1">
                          <a:effectLst/>
                        </a:rPr>
                        <a:t>ідділ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 err="1" smtClean="0">
                          <a:effectLst/>
                        </a:rPr>
                        <a:t>освіти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1035871,29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863292,67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172578,62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8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Ц</a:t>
                      </a:r>
                      <a:r>
                        <a:rPr lang="uk-UA" sz="1400" b="1" dirty="0" err="1">
                          <a:effectLst/>
                        </a:rPr>
                        <a:t>ентральна</a:t>
                      </a:r>
                      <a:r>
                        <a:rPr lang="uk-UA" sz="1400" b="1" dirty="0">
                          <a:effectLst/>
                        </a:rPr>
                        <a:t> районна лікарня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3371552,00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3328427,20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43124,80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8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</a:rPr>
                        <a:t>У</a:t>
                      </a:r>
                      <a:r>
                        <a:rPr lang="ru-RU" sz="1400" b="1" dirty="0" err="1">
                          <a:effectLst/>
                        </a:rPr>
                        <a:t>правління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соц</a:t>
                      </a:r>
                      <a:r>
                        <a:rPr lang="uk-UA" sz="1400" b="1" dirty="0" err="1">
                          <a:effectLst/>
                        </a:rPr>
                        <a:t>іального</a:t>
                      </a:r>
                      <a:r>
                        <a:rPr lang="uk-UA" sz="1400" b="1" dirty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захисту</a:t>
                      </a:r>
                      <a:r>
                        <a:rPr lang="uk-UA" sz="1400" b="1" dirty="0">
                          <a:effectLst/>
                        </a:rPr>
                        <a:t> населення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110370,00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103869,98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6500,02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8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</a:rPr>
                        <a:t>В</a:t>
                      </a:r>
                      <a:r>
                        <a:rPr lang="ru-RU" sz="1400" b="1" dirty="0" err="1" smtClean="0">
                          <a:effectLst/>
                        </a:rPr>
                        <a:t>ідділ</a:t>
                      </a:r>
                      <a:r>
                        <a:rPr lang="ru-RU" sz="1400" b="1" dirty="0" smtClean="0">
                          <a:effectLst/>
                        </a:rPr>
                        <a:t>  </a:t>
                      </a:r>
                      <a:r>
                        <a:rPr lang="ru-RU" sz="1400" b="1" dirty="0" err="1">
                          <a:effectLst/>
                        </a:rPr>
                        <a:t>культури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231954,00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200385,00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31569,00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8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</a:rPr>
                        <a:t>Управління житлово-комунального господарства та містобудування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1592321,00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1557901,20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34419,80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8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</a:rPr>
                        <a:t>Управління соціально-економічного розвитку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4200,0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3359,0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841,0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55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</a:rPr>
                        <a:t>Глухівське комунальне виробниче управління водогінно-каналізаційного господарства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175014,00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160770,00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14243,80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6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 err="1">
                          <a:effectLst/>
                        </a:rPr>
                        <a:t>КП</a:t>
                      </a:r>
                      <a:r>
                        <a:rPr lang="uk-UA" sz="1400" b="1" dirty="0">
                          <a:effectLst/>
                        </a:rPr>
                        <a:t> «Глухівський т</a:t>
                      </a:r>
                      <a:r>
                        <a:rPr lang="ru-RU" sz="1400" b="1" dirty="0" err="1">
                          <a:effectLst/>
                        </a:rPr>
                        <a:t>еплов</a:t>
                      </a:r>
                      <a:r>
                        <a:rPr lang="uk-UA" sz="1400" b="1" dirty="0" err="1">
                          <a:effectLst/>
                        </a:rPr>
                        <a:t>ий</a:t>
                      </a:r>
                      <a:r>
                        <a:rPr lang="uk-UA" sz="1400" b="1" dirty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 район</a:t>
                      </a:r>
                      <a:r>
                        <a:rPr lang="uk-UA" sz="1400" b="1" dirty="0">
                          <a:effectLst/>
                        </a:rPr>
                        <a:t>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46995,00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44235,00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2760,00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8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6720543,29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6394669,05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325874,04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44" marR="47744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1266" name="Picture 2" descr="http://zmi.ck.ua/uploaded/pic/news/1483170634-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928826" cy="12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0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44719"/>
            <a:ext cx="4377181" cy="3282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3" y="60505"/>
            <a:ext cx="30321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ХОЛОДИЛЬНИК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269" y="2991104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14" y="0"/>
            <a:ext cx="1281982" cy="292764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39269" y="3021499"/>
            <a:ext cx="42564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ЕЛЕКТРОМ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’</a:t>
            </a: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ЯСОРУБКА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347155"/>
              </p:ext>
            </p:extLst>
          </p:nvPr>
        </p:nvGraphicFramePr>
        <p:xfrm>
          <a:off x="0" y="764704"/>
          <a:ext cx="3491880" cy="1798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91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«Фіалка» </a:t>
                      </a:r>
                      <a:r>
                        <a:rPr lang="uk-UA" sz="1600" b="0" baseline="0" dirty="0" smtClean="0"/>
                        <a:t>– </a:t>
                      </a:r>
                      <a:r>
                        <a:rPr lang="uk-UA" sz="1600" b="1" baseline="0" dirty="0" smtClean="0"/>
                        <a:t>5 000 грн.,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«Ромашка» – </a:t>
                      </a:r>
                      <a:r>
                        <a:rPr lang="uk-UA" sz="1600" b="1" baseline="0" dirty="0" smtClean="0"/>
                        <a:t>2 600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«Світлячок» – </a:t>
                      </a:r>
                      <a:r>
                        <a:rPr lang="uk-UA" sz="1600" b="1" baseline="0" dirty="0" smtClean="0"/>
                        <a:t>4 900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 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uk-UA" sz="1600" b="0" baseline="0" dirty="0" smtClean="0"/>
                        <a:t>ДНЗ «Чебурашка» – </a:t>
                      </a:r>
                      <a:r>
                        <a:rPr lang="uk-UA" sz="1600" b="1" baseline="0" dirty="0" smtClean="0"/>
                        <a:t>10 400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№2 – </a:t>
                      </a:r>
                      <a:r>
                        <a:rPr lang="uk-UA" sz="1600" b="1" baseline="0" dirty="0" smtClean="0"/>
                        <a:t>10 000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№6 – </a:t>
                      </a:r>
                      <a:r>
                        <a:rPr lang="uk-UA" sz="1600" b="1" baseline="0" dirty="0" smtClean="0"/>
                        <a:t>20 000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ЗОДЮТ «Сонячний» – </a:t>
                      </a:r>
                      <a:r>
                        <a:rPr lang="uk-UA" sz="1600" b="1" baseline="0" dirty="0" smtClean="0"/>
                        <a:t>10 100 </a:t>
                      </a:r>
                      <a:r>
                        <a:rPr lang="uk-UA" sz="1600" dirty="0" smtClean="0"/>
                        <a:t>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42" y="0"/>
            <a:ext cx="2148610" cy="292992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8103" y="3120453"/>
            <a:ext cx="3497129" cy="262284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027639"/>
              </p:ext>
            </p:extLst>
          </p:nvPr>
        </p:nvGraphicFramePr>
        <p:xfrm>
          <a:off x="5531898" y="5747091"/>
          <a:ext cx="3506304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«Світлячок»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14</a:t>
                      </a:r>
                      <a:r>
                        <a:rPr lang="uk-UA" sz="1600" dirty="0" smtClean="0"/>
                        <a:t> 000 грн.</a:t>
                      </a:r>
                      <a:r>
                        <a:rPr lang="uk-UA" sz="1600" baseline="0" dirty="0" smtClean="0"/>
                        <a:t>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«Чебурашка»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15</a:t>
                      </a:r>
                      <a:r>
                        <a:rPr lang="uk-UA" sz="1600" dirty="0" smtClean="0"/>
                        <a:t> 000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№3</a:t>
                      </a:r>
                      <a:r>
                        <a:rPr lang="uk-UA" sz="1600" b="0" baseline="0" dirty="0" smtClean="0"/>
                        <a:t>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18 </a:t>
                      </a:r>
                      <a:r>
                        <a:rPr lang="uk-UA" sz="1600" dirty="0" smtClean="0"/>
                        <a:t>000 грн.,</a:t>
                      </a:r>
                      <a:r>
                        <a:rPr lang="uk-UA" sz="1600" b="0" dirty="0" smtClean="0"/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НВК №5 – </a:t>
                      </a:r>
                      <a:r>
                        <a:rPr lang="uk-UA" sz="1600" b="1" dirty="0" smtClean="0"/>
                        <a:t>5</a:t>
                      </a:r>
                      <a:r>
                        <a:rPr lang="uk-UA" sz="1600" b="1" baseline="0" dirty="0" smtClean="0"/>
                        <a:t> 0</a:t>
                      </a:r>
                      <a:r>
                        <a:rPr lang="uk-UA" sz="1600" dirty="0" smtClean="0"/>
                        <a:t>00 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02" y="32555"/>
            <a:ext cx="2148610" cy="286481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200389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" y="3575114"/>
            <a:ext cx="4377181" cy="246672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3" y="60505"/>
            <a:ext cx="470648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САНТЕХНІКА ТА КАХЕЛЬ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269" y="2991104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14" y="0"/>
            <a:ext cx="2257686" cy="169326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51976" y="3021499"/>
            <a:ext cx="30996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ЕЛЕКТРОПЛИТА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392016"/>
              </p:ext>
            </p:extLst>
          </p:nvPr>
        </p:nvGraphicFramePr>
        <p:xfrm>
          <a:off x="4656575" y="1680464"/>
          <a:ext cx="4459478" cy="1310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594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«Журавка» </a:t>
                      </a:r>
                      <a:r>
                        <a:rPr lang="uk-UA" sz="1600" b="0" baseline="0" dirty="0" smtClean="0"/>
                        <a:t>– </a:t>
                      </a:r>
                      <a:r>
                        <a:rPr lang="uk-UA" sz="1600" b="1" baseline="0" dirty="0" smtClean="0"/>
                        <a:t>6 100 грн.,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«Фіалка» – </a:t>
                      </a:r>
                      <a:r>
                        <a:rPr lang="uk-UA" sz="1600" b="1" baseline="0" dirty="0" smtClean="0"/>
                        <a:t>15 000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«Ромашка» – </a:t>
                      </a:r>
                      <a:r>
                        <a:rPr lang="uk-UA" sz="1600" b="1" baseline="0" dirty="0" smtClean="0"/>
                        <a:t>4 000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 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uk-UA" sz="1600" b="0" baseline="0" dirty="0" smtClean="0"/>
                        <a:t>НВК №4 – </a:t>
                      </a:r>
                      <a:r>
                        <a:rPr lang="uk-UA" sz="1600" b="1" baseline="0" dirty="0" smtClean="0"/>
                        <a:t>2 200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ЗОДЮТ «Сонячний» – </a:t>
                      </a:r>
                      <a:r>
                        <a:rPr lang="uk-UA" sz="1600" b="1" baseline="0" dirty="0" smtClean="0"/>
                        <a:t>63 200 </a:t>
                      </a:r>
                      <a:r>
                        <a:rPr lang="uk-UA" sz="1600" dirty="0" smtClean="0"/>
                        <a:t>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75" y="20960"/>
            <a:ext cx="2229739" cy="167230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520184"/>
              </p:ext>
            </p:extLst>
          </p:nvPr>
        </p:nvGraphicFramePr>
        <p:xfrm>
          <a:off x="-6888" y="6044152"/>
          <a:ext cx="442333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33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№2 - </a:t>
                      </a:r>
                      <a:r>
                        <a:rPr lang="uk-UA" sz="1600" b="1" dirty="0" smtClean="0"/>
                        <a:t>25 0</a:t>
                      </a:r>
                      <a:r>
                        <a:rPr lang="uk-UA" sz="1600" dirty="0" smtClean="0"/>
                        <a:t>00 грн.</a:t>
                      </a:r>
                      <a:r>
                        <a:rPr lang="uk-UA" sz="1600" baseline="0" dirty="0" smtClean="0"/>
                        <a:t>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№2 – </a:t>
                      </a:r>
                      <a:r>
                        <a:rPr lang="uk-UA" sz="1600" b="1" dirty="0" smtClean="0"/>
                        <a:t>14 </a:t>
                      </a:r>
                      <a:r>
                        <a:rPr lang="uk-UA" sz="1600" dirty="0" smtClean="0"/>
                        <a:t>000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НВК №4 – </a:t>
                      </a:r>
                      <a:r>
                        <a:rPr lang="uk-UA" sz="1600" b="1" dirty="0" smtClean="0"/>
                        <a:t>21</a:t>
                      </a:r>
                      <a:r>
                        <a:rPr lang="uk-UA" sz="1600" b="1" baseline="0" dirty="0" smtClean="0"/>
                        <a:t> 8</a:t>
                      </a:r>
                      <a:r>
                        <a:rPr lang="uk-UA" sz="1600" dirty="0" smtClean="0"/>
                        <a:t>00 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2" y="663375"/>
            <a:ext cx="3996584" cy="224807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4572000" y="3051894"/>
            <a:ext cx="13899" cy="38061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299745" y="3036697"/>
            <a:ext cx="21516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ПРОЕКТОР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29" y="3544719"/>
            <a:ext cx="3882769" cy="291207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26700"/>
              </p:ext>
            </p:extLst>
          </p:nvPr>
        </p:nvGraphicFramePr>
        <p:xfrm>
          <a:off x="4651967" y="6476832"/>
          <a:ext cx="442333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233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«Світлячок» – </a:t>
                      </a:r>
                      <a:r>
                        <a:rPr lang="uk-UA" sz="1600" dirty="0" smtClean="0"/>
                        <a:t>10</a:t>
                      </a:r>
                      <a:r>
                        <a:rPr lang="uk-UA" sz="1600" baseline="0" dirty="0" smtClean="0"/>
                        <a:t> 0</a:t>
                      </a:r>
                      <a:r>
                        <a:rPr lang="uk-UA" sz="1600" dirty="0" smtClean="0"/>
                        <a:t>00 грн.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778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23" y="60505"/>
            <a:ext cx="2258677" cy="401542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3" y="60505"/>
            <a:ext cx="30321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ШКІЛЬНІ МЕБЛІ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5932"/>
            <a:ext cx="3779912" cy="283493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559691"/>
              </p:ext>
            </p:extLst>
          </p:nvPr>
        </p:nvGraphicFramePr>
        <p:xfrm>
          <a:off x="0" y="1412898"/>
          <a:ext cx="3032167" cy="1310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32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№1 </a:t>
                      </a:r>
                      <a:r>
                        <a:rPr lang="uk-UA" sz="1600" b="0" baseline="0" dirty="0" smtClean="0"/>
                        <a:t>– </a:t>
                      </a:r>
                      <a:r>
                        <a:rPr lang="uk-UA" sz="1600" b="1" baseline="0" dirty="0" smtClean="0"/>
                        <a:t>220 000 грн.,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№3 – </a:t>
                      </a:r>
                      <a:r>
                        <a:rPr lang="uk-UA" sz="1600" b="1" baseline="0" dirty="0" smtClean="0"/>
                        <a:t>25 000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№4 – </a:t>
                      </a:r>
                      <a:r>
                        <a:rPr lang="uk-UA" sz="1600" b="1" baseline="0" dirty="0" smtClean="0"/>
                        <a:t>9 900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aseline="0" dirty="0" smtClean="0"/>
                        <a:t> </a:t>
                      </a:r>
                      <a:r>
                        <a:rPr lang="uk-UA" sz="1600" b="0" baseline="0" dirty="0" smtClean="0"/>
                        <a:t>ЗОШ №6 – </a:t>
                      </a:r>
                      <a:r>
                        <a:rPr lang="uk-UA" sz="1600" b="1" baseline="0" dirty="0" smtClean="0"/>
                        <a:t>105 000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№6 – </a:t>
                      </a:r>
                      <a:r>
                        <a:rPr lang="uk-UA" sz="1600" b="1" baseline="0" dirty="0" smtClean="0"/>
                        <a:t>27 000 </a:t>
                      </a:r>
                      <a:r>
                        <a:rPr lang="uk-UA" sz="1600" dirty="0" smtClean="0"/>
                        <a:t>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58" y="-2275"/>
            <a:ext cx="3906565" cy="292992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4" y="2927648"/>
            <a:ext cx="3602826" cy="270212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4496031"/>
            <a:ext cx="3149292" cy="236196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26" y="2680864"/>
            <a:ext cx="2688298" cy="201622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947171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4" y="3541271"/>
            <a:ext cx="4377181" cy="328288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3" y="60505"/>
            <a:ext cx="40584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КОМП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’</a:t>
            </a: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ЮТЕРИ, НОУТБУКИ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269" y="2991104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090103" y="3021499"/>
            <a:ext cx="21547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ПРИНТЕРИ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133588"/>
              </p:ext>
            </p:extLst>
          </p:nvPr>
        </p:nvGraphicFramePr>
        <p:xfrm>
          <a:off x="-34058" y="1085344"/>
          <a:ext cx="3491880" cy="1798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91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«Зірочка» </a:t>
                      </a:r>
                      <a:r>
                        <a:rPr lang="uk-UA" sz="1600" b="0" baseline="0" dirty="0" smtClean="0"/>
                        <a:t>– </a:t>
                      </a:r>
                      <a:r>
                        <a:rPr lang="uk-UA" sz="1600" b="1" baseline="0" dirty="0" smtClean="0"/>
                        <a:t>9 300 грн.,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«Журавка» – </a:t>
                      </a:r>
                      <a:r>
                        <a:rPr lang="uk-UA" sz="1600" b="1" baseline="0" dirty="0" smtClean="0"/>
                        <a:t>10 000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ДНЗ «Чебурашка» – </a:t>
                      </a:r>
                      <a:r>
                        <a:rPr lang="uk-UA" sz="1600" b="1" baseline="0" dirty="0" smtClean="0"/>
                        <a:t>10 500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/>
                        <a:t> 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uk-UA" sz="1600" b="0" baseline="0" dirty="0" smtClean="0"/>
                        <a:t>ЗОШ №3 – </a:t>
                      </a:r>
                      <a:r>
                        <a:rPr lang="uk-UA" sz="1600" b="1" baseline="0" dirty="0" smtClean="0"/>
                        <a:t>81 000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№4 – </a:t>
                      </a:r>
                      <a:r>
                        <a:rPr lang="uk-UA" sz="1600" b="1" baseline="0" dirty="0" smtClean="0"/>
                        <a:t>11 000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№5 – </a:t>
                      </a:r>
                      <a:r>
                        <a:rPr lang="uk-UA" sz="1600" b="1" baseline="0" dirty="0" smtClean="0"/>
                        <a:t>10 000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№6 – </a:t>
                      </a:r>
                      <a:r>
                        <a:rPr lang="uk-UA" sz="1600" b="1" baseline="0" dirty="0" smtClean="0"/>
                        <a:t>47 000 </a:t>
                      </a:r>
                      <a:r>
                        <a:rPr lang="uk-UA" sz="1600" dirty="0" smtClean="0"/>
                        <a:t>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18" y="60505"/>
            <a:ext cx="1648082" cy="292992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60" y="3079216"/>
            <a:ext cx="4258784" cy="239556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235659"/>
              </p:ext>
            </p:extLst>
          </p:nvPr>
        </p:nvGraphicFramePr>
        <p:xfrm>
          <a:off x="4865760" y="5301208"/>
          <a:ext cx="425878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7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12683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«Журавка»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3</a:t>
                      </a:r>
                      <a:r>
                        <a:rPr lang="uk-UA" sz="1600" b="1" baseline="0" dirty="0" smtClean="0"/>
                        <a:t> 6</a:t>
                      </a:r>
                      <a:r>
                        <a:rPr lang="uk-UA" sz="1600" dirty="0" smtClean="0"/>
                        <a:t>00 грн.</a:t>
                      </a:r>
                      <a:r>
                        <a:rPr lang="uk-UA" sz="1600" baseline="0" dirty="0" smtClean="0"/>
                        <a:t>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«Світлячок»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3</a:t>
                      </a:r>
                      <a:r>
                        <a:rPr lang="uk-UA" sz="1600" b="1" baseline="0" dirty="0" smtClean="0"/>
                        <a:t> 6</a:t>
                      </a:r>
                      <a:r>
                        <a:rPr lang="uk-UA" sz="1600" dirty="0" smtClean="0"/>
                        <a:t>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«Чебурашка»</a:t>
                      </a:r>
                      <a:r>
                        <a:rPr lang="uk-UA" sz="1600" b="0" baseline="0" dirty="0" smtClean="0"/>
                        <a:t>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4</a:t>
                      </a:r>
                      <a:r>
                        <a:rPr lang="uk-UA" sz="1600" b="1" baseline="0" dirty="0" smtClean="0"/>
                        <a:t> 3</a:t>
                      </a:r>
                      <a:r>
                        <a:rPr lang="uk-UA" sz="1600" dirty="0" smtClean="0"/>
                        <a:t>00 грн.,</a:t>
                      </a:r>
                      <a:r>
                        <a:rPr lang="uk-UA" sz="1600" b="0" dirty="0" smtClean="0"/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№2 – </a:t>
                      </a:r>
                      <a:r>
                        <a:rPr lang="uk-UA" sz="1600" b="1" dirty="0" smtClean="0"/>
                        <a:t>5</a:t>
                      </a:r>
                      <a:r>
                        <a:rPr lang="uk-UA" sz="1600" b="1" baseline="0" dirty="0" smtClean="0"/>
                        <a:t> 0</a:t>
                      </a:r>
                      <a:r>
                        <a:rPr lang="uk-UA" sz="1600" dirty="0" smtClean="0"/>
                        <a:t>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НВК</a:t>
                      </a:r>
                      <a:r>
                        <a:rPr lang="uk-UA" sz="1600" b="0" baseline="0" dirty="0" smtClean="0"/>
                        <a:t> </a:t>
                      </a:r>
                      <a:r>
                        <a:rPr lang="uk-UA" sz="1600" b="0" dirty="0" smtClean="0"/>
                        <a:t>№4 – </a:t>
                      </a:r>
                      <a:r>
                        <a:rPr lang="uk-UA" sz="1600" b="1" dirty="0" smtClean="0"/>
                        <a:t>4</a:t>
                      </a:r>
                      <a:r>
                        <a:rPr lang="uk-UA" sz="1600" b="1" baseline="0" dirty="0" smtClean="0"/>
                        <a:t> 4</a:t>
                      </a:r>
                      <a:r>
                        <a:rPr lang="uk-UA" sz="1600" dirty="0" smtClean="0"/>
                        <a:t>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№6 – </a:t>
                      </a:r>
                      <a:r>
                        <a:rPr lang="uk-UA" sz="1600" b="1" dirty="0" smtClean="0"/>
                        <a:t>10</a:t>
                      </a:r>
                      <a:r>
                        <a:rPr lang="uk-UA" sz="1600" b="1" baseline="0" dirty="0" smtClean="0"/>
                        <a:t> 0</a:t>
                      </a:r>
                      <a:r>
                        <a:rPr lang="uk-UA" sz="1600" dirty="0" smtClean="0"/>
                        <a:t>00 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9830"/>
            <a:ext cx="2923918" cy="164470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62947"/>
            <a:ext cx="2283948" cy="171296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143459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r="4135"/>
          <a:stretch/>
        </p:blipFill>
        <p:spPr>
          <a:xfrm>
            <a:off x="0" y="3522991"/>
            <a:ext cx="3528392" cy="328288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9533" y="60505"/>
            <a:ext cx="57866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СТОЛОВИЙ ПОСУД, ІНВЕНТАР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269" y="2991104"/>
            <a:ext cx="9144000" cy="607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923362" y="3021499"/>
            <a:ext cx="24882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ТЕЛЕВІЗОРИ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84" y="3132016"/>
            <a:ext cx="3194088" cy="239556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792285"/>
              </p:ext>
            </p:extLst>
          </p:nvPr>
        </p:nvGraphicFramePr>
        <p:xfrm>
          <a:off x="3528392" y="5328640"/>
          <a:ext cx="425878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7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12683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«Зірочка»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20</a:t>
                      </a:r>
                      <a:r>
                        <a:rPr lang="uk-UA" sz="1600" b="1" baseline="0" dirty="0" smtClean="0"/>
                        <a:t> 1</a:t>
                      </a:r>
                      <a:r>
                        <a:rPr lang="uk-UA" sz="1600" dirty="0" smtClean="0"/>
                        <a:t>00 грн.</a:t>
                      </a:r>
                      <a:r>
                        <a:rPr lang="uk-UA" sz="1600" baseline="0" dirty="0" smtClean="0"/>
                        <a:t>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</a:t>
                      </a:r>
                      <a:r>
                        <a:rPr lang="uk-UA" sz="1600" b="0" baseline="0" dirty="0" smtClean="0"/>
                        <a:t> «Фіалка»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22</a:t>
                      </a:r>
                      <a:r>
                        <a:rPr lang="uk-UA" sz="1600" b="1" baseline="0" dirty="0" smtClean="0"/>
                        <a:t> 5</a:t>
                      </a:r>
                      <a:r>
                        <a:rPr lang="uk-UA" sz="1600" dirty="0" smtClean="0"/>
                        <a:t>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«Ромашка»</a:t>
                      </a:r>
                      <a:r>
                        <a:rPr lang="uk-UA" sz="1600" b="0" baseline="0" dirty="0" smtClean="0"/>
                        <a:t> </a:t>
                      </a:r>
                      <a:r>
                        <a:rPr lang="uk-UA" sz="1600" b="0" dirty="0" smtClean="0"/>
                        <a:t>- </a:t>
                      </a:r>
                      <a:r>
                        <a:rPr lang="uk-UA" sz="1600" b="1" dirty="0" smtClean="0"/>
                        <a:t>11</a:t>
                      </a:r>
                      <a:r>
                        <a:rPr lang="uk-UA" sz="1600" b="1" baseline="0" dirty="0" smtClean="0"/>
                        <a:t> 2</a:t>
                      </a:r>
                      <a:r>
                        <a:rPr lang="uk-UA" sz="1600" dirty="0" smtClean="0"/>
                        <a:t>00 грн.,</a:t>
                      </a:r>
                      <a:r>
                        <a:rPr lang="uk-UA" sz="1600" b="0" dirty="0" smtClean="0"/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«Світлячок» – </a:t>
                      </a:r>
                      <a:r>
                        <a:rPr lang="uk-UA" sz="1600" b="1" dirty="0" smtClean="0"/>
                        <a:t>14</a:t>
                      </a:r>
                      <a:r>
                        <a:rPr lang="uk-UA" sz="1600" b="1" baseline="0" dirty="0" smtClean="0"/>
                        <a:t> 9</a:t>
                      </a:r>
                      <a:r>
                        <a:rPr lang="uk-UA" sz="1600" dirty="0" smtClean="0"/>
                        <a:t>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НВК</a:t>
                      </a:r>
                      <a:r>
                        <a:rPr lang="uk-UA" sz="1600" b="0" baseline="0" dirty="0" smtClean="0"/>
                        <a:t> </a:t>
                      </a:r>
                      <a:r>
                        <a:rPr lang="uk-UA" sz="1600" b="0" dirty="0" smtClean="0"/>
                        <a:t>№5 – </a:t>
                      </a:r>
                      <a:r>
                        <a:rPr lang="uk-UA" sz="1600" b="1" dirty="0" smtClean="0"/>
                        <a:t>21</a:t>
                      </a:r>
                      <a:r>
                        <a:rPr lang="uk-UA" sz="1600" b="1" baseline="0" dirty="0" smtClean="0"/>
                        <a:t> 8</a:t>
                      </a:r>
                      <a:r>
                        <a:rPr lang="uk-UA" sz="1600" dirty="0" smtClean="0"/>
                        <a:t>00 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ЗОШ №6 – </a:t>
                      </a:r>
                      <a:r>
                        <a:rPr lang="uk-UA" sz="1600" b="1" dirty="0" smtClean="0"/>
                        <a:t>20</a:t>
                      </a:r>
                      <a:r>
                        <a:rPr lang="uk-UA" sz="1600" b="1" baseline="0" dirty="0" smtClean="0"/>
                        <a:t> 0</a:t>
                      </a:r>
                      <a:r>
                        <a:rPr lang="uk-UA" sz="1600" dirty="0" smtClean="0"/>
                        <a:t>00 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331431"/>
            <a:ext cx="3112384" cy="233428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" y="543505"/>
            <a:ext cx="4148320" cy="233774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916752"/>
              </p:ext>
            </p:extLst>
          </p:nvPr>
        </p:nvGraphicFramePr>
        <p:xfrm>
          <a:off x="4266067" y="1416190"/>
          <a:ext cx="3491880" cy="1554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91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dirty="0" smtClean="0"/>
                        <a:t>ДНЗ «Зірочка» </a:t>
                      </a:r>
                      <a:r>
                        <a:rPr lang="uk-UA" sz="1600" b="0" baseline="0" dirty="0" smtClean="0"/>
                        <a:t>– </a:t>
                      </a:r>
                      <a:r>
                        <a:rPr lang="uk-UA" sz="1600" b="1" baseline="0" dirty="0" smtClean="0"/>
                        <a:t>2 000 грн.,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№2 – </a:t>
                      </a:r>
                      <a:r>
                        <a:rPr lang="uk-UA" sz="1600" b="1" baseline="0" dirty="0" smtClean="0"/>
                        <a:t>18 200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№3 – </a:t>
                      </a:r>
                      <a:r>
                        <a:rPr lang="uk-UA" sz="1600" b="1" baseline="0" dirty="0" smtClean="0"/>
                        <a:t>5 300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№4 – </a:t>
                      </a:r>
                      <a:r>
                        <a:rPr lang="uk-UA" sz="1600" b="1" baseline="0" dirty="0" smtClean="0"/>
                        <a:t>7 000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НВК №5 – </a:t>
                      </a:r>
                      <a:r>
                        <a:rPr lang="uk-UA" sz="1600" b="1" baseline="0" dirty="0" smtClean="0"/>
                        <a:t>11 400 </a:t>
                      </a:r>
                      <a:r>
                        <a:rPr lang="uk-UA" sz="1600" dirty="0" smtClean="0"/>
                        <a:t>грн.,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uk-UA" sz="1600" b="0" baseline="0" dirty="0" smtClean="0"/>
                        <a:t>ЗОШ №6 – </a:t>
                      </a:r>
                      <a:r>
                        <a:rPr lang="uk-UA" sz="1600" b="1" baseline="0" dirty="0" smtClean="0"/>
                        <a:t>3 000 </a:t>
                      </a:r>
                      <a:r>
                        <a:rPr lang="uk-UA" sz="1600" dirty="0" smtClean="0"/>
                        <a:t>грн.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6065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G_13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" y="-303739"/>
            <a:ext cx="11353800" cy="757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47700" y="1435100"/>
            <a:ext cx="9575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uk-UA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Охорона здоров’я</a:t>
            </a:r>
            <a:endParaRPr lang="ru-RU" sz="3600" b="1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21004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54541"/>
            <a:ext cx="882047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2016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покращилася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матеріально-технічна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лікарні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Загальна вартість виконаних ремонтних робіт склала 555,4 тис. грн.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8913"/>
              </p:ext>
            </p:extLst>
          </p:nvPr>
        </p:nvGraphicFramePr>
        <p:xfrm>
          <a:off x="-108520" y="1034768"/>
          <a:ext cx="9455544" cy="4019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7" name="Диаграмма" r:id="rId3" imgW="5143500" imgH="2190750" progId="MSGraph.Chart.8">
                  <p:embed/>
                </p:oleObj>
              </mc:Choice>
              <mc:Fallback>
                <p:oleObj name="Диаграмма" r:id="rId3" imgW="5143500" imgH="2190750" progId="MSGraph.Chart.8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1034768"/>
                        <a:ext cx="9455544" cy="40199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97517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ven\AppData\Local\Temp\IMG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44624"/>
            <a:ext cx="57606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sz="2400" b="1" dirty="0" smtClean="0">
                <a:solidFill>
                  <a:srgbClr val="FF0000"/>
                </a:solidFill>
              </a:rPr>
              <a:t>За </a:t>
            </a:r>
            <a:r>
              <a:rPr lang="ru-RU" sz="2400" b="1" dirty="0" err="1">
                <a:solidFill>
                  <a:srgbClr val="FF0000"/>
                </a:solidFill>
              </a:rPr>
              <a:t>рахунок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коштів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міського</a:t>
            </a:r>
            <a:r>
              <a:rPr lang="ru-RU" sz="2400" b="1" dirty="0">
                <a:solidFill>
                  <a:srgbClr val="FF0000"/>
                </a:solidFill>
              </a:rPr>
              <a:t> бюджету проведено </a:t>
            </a:r>
            <a:r>
              <a:rPr lang="ru-RU" sz="2400" b="1" dirty="0" err="1">
                <a:solidFill>
                  <a:srgbClr val="FF0000"/>
                </a:solidFill>
              </a:rPr>
              <a:t>капітальний</a:t>
            </a:r>
            <a:r>
              <a:rPr lang="ru-RU" sz="2400" b="1" dirty="0">
                <a:solidFill>
                  <a:srgbClr val="FF0000"/>
                </a:solidFill>
              </a:rPr>
              <a:t> ремонт </a:t>
            </a:r>
            <a:r>
              <a:rPr lang="ru-RU" sz="2400" b="1" dirty="0" err="1">
                <a:solidFill>
                  <a:srgbClr val="FF0000"/>
                </a:solidFill>
              </a:rPr>
              <a:t>покрівлі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пологового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відділення</a:t>
            </a:r>
            <a:r>
              <a:rPr lang="ru-RU" sz="2400" b="1" dirty="0">
                <a:solidFill>
                  <a:srgbClr val="FF0000"/>
                </a:solidFill>
              </a:rPr>
              <a:t> на суму 223,6 тис</a:t>
            </a:r>
            <a:r>
              <a:rPr lang="ru-RU" sz="2400" b="1" dirty="0" smtClean="0">
                <a:solidFill>
                  <a:srgbClr val="FF0000"/>
                </a:solidFill>
              </a:rPr>
              <a:t>. грн</a:t>
            </a:r>
            <a:r>
              <a:rPr lang="ru-RU" sz="2400" b="1" dirty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02181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документы\Звіт міського голови\презентації\црл 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4648" y="548681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Проведено ремонт </a:t>
            </a:r>
            <a:r>
              <a:rPr lang="ru-RU" sz="2400" b="1" dirty="0">
                <a:solidFill>
                  <a:srgbClr val="FF0000"/>
                </a:solidFill>
              </a:rPr>
              <a:t>асфальтного </a:t>
            </a:r>
            <a:r>
              <a:rPr lang="ru-RU" sz="2400" b="1" dirty="0" err="1">
                <a:solidFill>
                  <a:srgbClr val="FF0000"/>
                </a:solidFill>
              </a:rPr>
              <a:t>покриття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під'їздних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доріг</a:t>
            </a:r>
            <a:r>
              <a:rPr lang="ru-RU" sz="2400" b="1" dirty="0">
                <a:solidFill>
                  <a:srgbClr val="FF0000"/>
                </a:solidFill>
              </a:rPr>
              <a:t> в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сумі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199,7 тис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r>
              <a:rPr lang="ru-RU" sz="2400" b="1" dirty="0">
                <a:solidFill>
                  <a:srgbClr val="FF0000"/>
                </a:solidFill>
              </a:rPr>
              <a:t>г</a:t>
            </a:r>
            <a:r>
              <a:rPr lang="ru-RU" sz="2400" b="1" dirty="0" smtClean="0">
                <a:solidFill>
                  <a:srgbClr val="FF0000"/>
                </a:solidFill>
              </a:rPr>
              <a:t>рн.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912575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7937405"/>
              </p:ext>
            </p:extLst>
          </p:nvPr>
        </p:nvGraphicFramePr>
        <p:xfrm>
          <a:off x="179512" y="1484784"/>
          <a:ext cx="8712968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766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zmi.ck.ua/uploaded/pic/news/1483170634-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6632"/>
            <a:ext cx="1500198" cy="90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03929"/>
              </p:ext>
            </p:extLst>
          </p:nvPr>
        </p:nvGraphicFramePr>
        <p:xfrm>
          <a:off x="107505" y="1124746"/>
          <a:ext cx="9036494" cy="5544612"/>
        </p:xfrm>
        <a:graphic>
          <a:graphicData uri="http://schemas.openxmlformats.org/drawingml/2006/table">
            <a:tbl>
              <a:tblPr/>
              <a:tblGrid>
                <a:gridCol w="3808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29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83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64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547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latin typeface="Calibri"/>
                          <a:ea typeface="Calibri"/>
                          <a:cs typeface="Times New Roman"/>
                        </a:rPr>
                        <a:t>Найменування установи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Закуплено через систему "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Прозоро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 сума договору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  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грн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29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Оголошенна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сума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закупівлі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грн. </a:t>
                      </a:r>
                      <a:endParaRPr lang="ru-RU" sz="1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431" marR="404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Сума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закупівлі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за результатами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торгів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грн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Економія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бюджетних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коштів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 грн.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9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Відділ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11499949,05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10582583,77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917365,28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Центральна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районна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лікарня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7610802,77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7095429,10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515373,67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7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Управління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соціального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захисту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населення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14000,00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13997,40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2,60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4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Відділ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культури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603000,00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523858,00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79142,00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2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Управління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житлово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комунального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господарства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та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містобудування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6376704,96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6353411,67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23293,29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9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Фінансове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управління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9500,00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8409,26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1090,74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2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Комунальний заклад Глухівський центр первинної медико-санітарної</a:t>
                      </a:r>
                      <a:r>
                        <a:rPr lang="uk-UA" sz="13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допомоги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484790,00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421623,75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63166,25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Виконавчий комітет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313892,00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288188,99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25703,01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8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Глухівське комунальне </a:t>
                      </a:r>
                      <a:r>
                        <a:rPr lang="uk-UA" sz="1400" b="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 виробниче управління водогінно-каналізаційного господарства</a:t>
                      </a:r>
                      <a:endParaRPr lang="ru-RU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1190250,00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1080759,00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109491,00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4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 err="1" smtClean="0">
                          <a:effectLst/>
                        </a:rPr>
                        <a:t>КП</a:t>
                      </a:r>
                      <a:r>
                        <a:rPr lang="uk-UA" sz="1300" b="1" dirty="0" smtClean="0">
                          <a:effectLst/>
                        </a:rPr>
                        <a:t> «Глухівський т</a:t>
                      </a:r>
                      <a:r>
                        <a:rPr lang="ru-RU" sz="1300" b="1" dirty="0" err="1" smtClean="0">
                          <a:effectLst/>
                        </a:rPr>
                        <a:t>еплов</a:t>
                      </a:r>
                      <a:r>
                        <a:rPr lang="uk-UA" sz="1300" b="1" dirty="0" err="1" smtClean="0">
                          <a:effectLst/>
                        </a:rPr>
                        <a:t>ий</a:t>
                      </a:r>
                      <a:r>
                        <a:rPr lang="uk-UA" sz="1300" b="1" dirty="0" smtClean="0">
                          <a:effectLst/>
                        </a:rPr>
                        <a:t> </a:t>
                      </a:r>
                      <a:r>
                        <a:rPr lang="ru-RU" sz="1300" b="1" dirty="0" smtClean="0">
                          <a:effectLst/>
                        </a:rPr>
                        <a:t> район</a:t>
                      </a:r>
                      <a:r>
                        <a:rPr lang="uk-UA" sz="1300" b="1" dirty="0" smtClean="0">
                          <a:effectLst/>
                        </a:rPr>
                        <a:t>»</a:t>
                      </a:r>
                      <a:endParaRPr lang="ru-RU" sz="13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2723953,00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2100242,00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623711,00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7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3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3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30826841,78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28468502,94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2358338,84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31" marR="404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106562" cy="1196752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FFFFFF"/>
                </a:solidFill>
              </a:rPr>
              <a:t/>
            </a:r>
            <a:br>
              <a:rPr lang="uk-UA" sz="2800" dirty="0" smtClean="0">
                <a:solidFill>
                  <a:srgbClr val="FFFFFF"/>
                </a:solidFill>
              </a:rPr>
            </a:br>
            <a:r>
              <a:rPr lang="uk-UA" sz="2800" dirty="0" smtClean="0">
                <a:solidFill>
                  <a:srgbClr val="FFFFFF"/>
                </a:solidFill>
              </a:rPr>
              <a:t>Результати закупівель  через систему «</a:t>
            </a:r>
            <a:r>
              <a:rPr lang="uk-UA" sz="2800" dirty="0" smtClean="0">
                <a:solidFill>
                  <a:srgbClr val="FFFFFF"/>
                </a:solidFill>
                <a:latin typeface="Calibri" pitchFamily="34" charset="0"/>
              </a:rPr>
              <a:t>Прозоро</a:t>
            </a:r>
            <a:r>
              <a:rPr lang="uk-UA" sz="2800" dirty="0" smtClean="0">
                <a:solidFill>
                  <a:srgbClr val="FFFFFF"/>
                </a:solidFill>
              </a:rPr>
              <a:t>» за 2017 рік</a:t>
            </a:r>
            <a:r>
              <a:rPr lang="ru-RU" sz="2800" dirty="0">
                <a:solidFill>
                  <a:srgbClr val="FFFFFF"/>
                </a:solidFill>
              </a:rPr>
              <a:t/>
            </a:r>
            <a:br>
              <a:rPr lang="ru-RU" sz="2800" dirty="0">
                <a:solidFill>
                  <a:srgbClr val="FFFFFF"/>
                </a:solidFill>
              </a:rPr>
            </a:br>
            <a:endParaRPr lang="ru-RU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091990"/>
            <a:ext cx="878681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Загальна вартість придбаного обладнання  за 2015 -2017 роки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115563"/>
              </p:ext>
            </p:extLst>
          </p:nvPr>
        </p:nvGraphicFramePr>
        <p:xfrm>
          <a:off x="164216" y="1714488"/>
          <a:ext cx="8762714" cy="4799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2" name="Диаграмма" r:id="rId3" imgW="9172650" imgH="5029359" progId="MSGraph.Chart.8">
                  <p:embed/>
                </p:oleObj>
              </mc:Choice>
              <mc:Fallback>
                <p:oleObj name="Диаграмма" r:id="rId3" imgW="9172650" imgH="5029359" progId="MSGraph.Chart.8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216" y="1714488"/>
                        <a:ext cx="8762714" cy="47994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21728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5794"/>
            <a:ext cx="4286248" cy="557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84784"/>
            <a:ext cx="4176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За </a:t>
            </a:r>
            <a:r>
              <a:rPr lang="ru-RU" sz="2800" b="1" dirty="0" err="1"/>
              <a:t>рахунок</a:t>
            </a:r>
            <a:r>
              <a:rPr lang="ru-RU" sz="2800" b="1" dirty="0"/>
              <a:t> </a:t>
            </a:r>
            <a:r>
              <a:rPr lang="ru-RU" sz="2800" b="1" dirty="0" err="1"/>
              <a:t>співфінансування</a:t>
            </a:r>
            <a:r>
              <a:rPr lang="ru-RU" sz="2800" b="1" dirty="0"/>
              <a:t> </a:t>
            </a:r>
            <a:r>
              <a:rPr lang="ru-RU" sz="2800" b="1" dirty="0" err="1"/>
              <a:t>міського</a:t>
            </a:r>
            <a:r>
              <a:rPr lang="ru-RU" sz="2800" b="1" dirty="0"/>
              <a:t>, </a:t>
            </a:r>
            <a:r>
              <a:rPr lang="ru-RU" sz="2800" b="1" dirty="0" err="1"/>
              <a:t>обласного</a:t>
            </a:r>
            <a:r>
              <a:rPr lang="ru-RU" sz="2800" b="1" dirty="0"/>
              <a:t> </a:t>
            </a:r>
            <a:endParaRPr lang="ru-RU" sz="2800" dirty="0"/>
          </a:p>
          <a:p>
            <a:r>
              <a:rPr lang="ru-RU" sz="2800" b="1" dirty="0"/>
              <a:t>та районного </a:t>
            </a:r>
            <a:r>
              <a:rPr lang="ru-RU" sz="2800" b="1" dirty="0" err="1"/>
              <a:t>бюджетів</a:t>
            </a:r>
            <a:r>
              <a:rPr lang="ru-RU" sz="2800" b="1" dirty="0"/>
              <a:t> </a:t>
            </a:r>
            <a:r>
              <a:rPr lang="ru-RU" sz="2800" b="1" dirty="0" err="1"/>
              <a:t>придбано</a:t>
            </a:r>
            <a:r>
              <a:rPr lang="ru-RU" sz="2800" b="1" dirty="0"/>
              <a:t> </a:t>
            </a:r>
            <a:r>
              <a:rPr lang="ru-RU" sz="2800" b="1" dirty="0" err="1"/>
              <a:t>цифровий</a:t>
            </a:r>
            <a:r>
              <a:rPr lang="ru-RU" sz="2800" b="1" dirty="0"/>
              <a:t> </a:t>
            </a:r>
            <a:r>
              <a:rPr lang="ru-RU" sz="2800" b="1" dirty="0" err="1"/>
              <a:t>флюорограф</a:t>
            </a:r>
            <a:r>
              <a:rPr lang="ru-RU" sz="2800" b="1" dirty="0"/>
              <a:t> </a:t>
            </a:r>
            <a:endParaRPr lang="ru-RU" sz="2800" dirty="0"/>
          </a:p>
          <a:p>
            <a:r>
              <a:rPr lang="ru-RU" sz="2800" b="1" dirty="0" err="1"/>
              <a:t>в</a:t>
            </a:r>
            <a:r>
              <a:rPr lang="ru-RU" sz="2800" b="1" dirty="0" err="1" smtClean="0"/>
              <a:t>артістю</a:t>
            </a:r>
            <a:endParaRPr lang="ru-RU" sz="2800" b="1" dirty="0" smtClean="0"/>
          </a:p>
          <a:p>
            <a:r>
              <a:rPr lang="ru-RU" sz="2800" b="1" dirty="0" smtClean="0"/>
              <a:t>1,5 млн. грн</a:t>
            </a:r>
            <a:r>
              <a:rPr lang="ru-RU" sz="2800" b="1" dirty="0"/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535219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_13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17795"/>
            <a:ext cx="8189894" cy="564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FFFF"/>
                </a:solidFill>
              </a:rPr>
              <a:t>За </a:t>
            </a:r>
            <a:r>
              <a:rPr lang="ru-RU" sz="2200" b="1" dirty="0" err="1">
                <a:solidFill>
                  <a:srgbClr val="FFFFFF"/>
                </a:solidFill>
              </a:rPr>
              <a:t>рахунок</a:t>
            </a:r>
            <a:r>
              <a:rPr lang="ru-RU" sz="2200" b="1" dirty="0">
                <a:solidFill>
                  <a:srgbClr val="FFFFFF"/>
                </a:solidFill>
              </a:rPr>
              <a:t> </a:t>
            </a:r>
            <a:r>
              <a:rPr lang="ru-RU" sz="2200" b="1" dirty="0" err="1">
                <a:solidFill>
                  <a:srgbClr val="FFFFFF"/>
                </a:solidFill>
              </a:rPr>
              <a:t>спеціального</a:t>
            </a:r>
            <a:r>
              <a:rPr lang="ru-RU" sz="2200" b="1" dirty="0">
                <a:solidFill>
                  <a:srgbClr val="FFFFFF"/>
                </a:solidFill>
              </a:rPr>
              <a:t> </a:t>
            </a:r>
            <a:r>
              <a:rPr lang="ru-RU" sz="2200" b="1" dirty="0" smtClean="0">
                <a:solidFill>
                  <a:srgbClr val="FFFFFF"/>
                </a:solidFill>
              </a:rPr>
              <a:t>фонду </a:t>
            </a:r>
            <a:r>
              <a:rPr lang="ru-RU" sz="2200" b="1" dirty="0" err="1" smtClean="0">
                <a:solidFill>
                  <a:srgbClr val="FFFFFF"/>
                </a:solidFill>
              </a:rPr>
              <a:t>лікарні</a:t>
            </a:r>
            <a:r>
              <a:rPr lang="ru-RU" sz="2200" b="1" dirty="0" smtClean="0">
                <a:solidFill>
                  <a:srgbClr val="FFFFFF"/>
                </a:solidFill>
              </a:rPr>
              <a:t> </a:t>
            </a:r>
            <a:r>
              <a:rPr lang="ru-RU" sz="2200" b="1" dirty="0" err="1">
                <a:solidFill>
                  <a:srgbClr val="FFFFFF"/>
                </a:solidFill>
              </a:rPr>
              <a:t>придбано</a:t>
            </a:r>
            <a:r>
              <a:rPr lang="ru-RU" sz="2200" b="1" dirty="0">
                <a:solidFill>
                  <a:srgbClr val="FFFFFF"/>
                </a:solidFill>
              </a:rPr>
              <a:t> для зубопротезного </a:t>
            </a:r>
            <a:r>
              <a:rPr lang="ru-RU" sz="2200" b="1" dirty="0" err="1">
                <a:solidFill>
                  <a:srgbClr val="FFFFFF"/>
                </a:solidFill>
              </a:rPr>
              <a:t>кабінету</a:t>
            </a:r>
            <a:r>
              <a:rPr lang="ru-RU" sz="2200" b="1" dirty="0">
                <a:solidFill>
                  <a:srgbClr val="FFFFFF"/>
                </a:solidFill>
              </a:rPr>
              <a:t> </a:t>
            </a:r>
            <a:r>
              <a:rPr lang="ru-RU" sz="2200" b="1" dirty="0" err="1">
                <a:solidFill>
                  <a:srgbClr val="FFFFFF"/>
                </a:solidFill>
              </a:rPr>
              <a:t>стоматологічну</a:t>
            </a:r>
            <a:r>
              <a:rPr lang="ru-RU" sz="2200" b="1" dirty="0">
                <a:solidFill>
                  <a:srgbClr val="FFFFFF"/>
                </a:solidFill>
              </a:rPr>
              <a:t> установку </a:t>
            </a:r>
            <a:endParaRPr lang="ru-RU" sz="2200" b="1" dirty="0" smtClean="0">
              <a:solidFill>
                <a:srgbClr val="FFFFFF"/>
              </a:solidFill>
            </a:endParaRPr>
          </a:p>
          <a:p>
            <a:pPr algn="ctr"/>
            <a:r>
              <a:rPr lang="ru-RU" sz="2200" b="1" dirty="0" err="1" smtClean="0">
                <a:solidFill>
                  <a:srgbClr val="FFFFFF"/>
                </a:solidFill>
              </a:rPr>
              <a:t>вартістю</a:t>
            </a:r>
            <a:r>
              <a:rPr lang="ru-RU" sz="2200" b="1" dirty="0" smtClean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FFFFFF"/>
                </a:solidFill>
              </a:rPr>
              <a:t>83,9 тис</a:t>
            </a:r>
            <a:r>
              <a:rPr lang="ru-RU" sz="2200" b="1" dirty="0" smtClean="0">
                <a:solidFill>
                  <a:srgbClr val="FFFFFF"/>
                </a:solidFill>
              </a:rPr>
              <a:t>. грн</a:t>
            </a:r>
            <a:r>
              <a:rPr lang="ru-RU" sz="2200" b="1" dirty="0">
                <a:solidFill>
                  <a:srgbClr val="FFFFFF"/>
                </a:solidFill>
              </a:rPr>
              <a:t>.</a:t>
            </a:r>
            <a:endParaRPr lang="ru-RU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30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_13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" b="3529"/>
          <a:stretch>
            <a:fillRect/>
          </a:stretch>
        </p:blipFill>
        <p:spPr bwMode="auto">
          <a:xfrm>
            <a:off x="2571736" y="357166"/>
            <a:ext cx="6286544" cy="621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282" y="285728"/>
            <a:ext cx="2357454" cy="2783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FFFF"/>
                </a:solidFill>
              </a:rPr>
              <a:t>Ф</a:t>
            </a:r>
            <a:r>
              <a:rPr lang="uk-UA" sz="2400" b="1" dirty="0" smtClean="0">
                <a:solidFill>
                  <a:srgbClr val="FFFFFF"/>
                </a:solidFill>
              </a:rPr>
              <a:t>етальний монітор</a:t>
            </a:r>
          </a:p>
          <a:p>
            <a:pPr algn="ctr"/>
            <a:r>
              <a:rPr lang="uk-UA" sz="2400" b="1" dirty="0" smtClean="0">
                <a:solidFill>
                  <a:srgbClr val="FFFFFF"/>
                </a:solidFill>
              </a:rPr>
              <a:t> </a:t>
            </a:r>
            <a:r>
              <a:rPr lang="uk-UA" sz="2400" b="1" dirty="0">
                <a:solidFill>
                  <a:srgbClr val="FFFFFF"/>
                </a:solidFill>
              </a:rPr>
              <a:t>для моніторингу  стану </a:t>
            </a:r>
            <a:endParaRPr lang="uk-UA" sz="2400" b="1" dirty="0" smtClean="0">
              <a:solidFill>
                <a:srgbClr val="FFFFFF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FFFFFF"/>
                </a:solidFill>
              </a:rPr>
              <a:t>плода (двійні</a:t>
            </a:r>
            <a:r>
              <a:rPr lang="uk-UA" sz="2400" b="1" dirty="0">
                <a:solidFill>
                  <a:srgbClr val="FFFFFF"/>
                </a:solidFill>
              </a:rPr>
              <a:t>) </a:t>
            </a:r>
            <a:endParaRPr lang="uk-UA" sz="2400" b="1" dirty="0" smtClean="0">
              <a:solidFill>
                <a:srgbClr val="FFFFFF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FFFFFF"/>
                </a:solidFill>
              </a:rPr>
              <a:t> </a:t>
            </a:r>
            <a:r>
              <a:rPr lang="uk-UA" sz="2400" b="1" dirty="0">
                <a:solidFill>
                  <a:srgbClr val="FFFFFF"/>
                </a:solidFill>
              </a:rPr>
              <a:t>27,9 </a:t>
            </a:r>
            <a:r>
              <a:rPr lang="uk-UA" sz="2400" b="1" dirty="0" smtClean="0">
                <a:solidFill>
                  <a:srgbClr val="FFFFFF"/>
                </a:solidFill>
              </a:rPr>
              <a:t>тис. грн.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100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14810" y="5214950"/>
            <a:ext cx="428624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вітальний монітор </a:t>
            </a:r>
            <a:r>
              <a:rPr kumimoji="0" lang="uk-UA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вартістю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19,0 тис.  грн.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5" name="Picture 1" descr="IMG_13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786190"/>
            <a:ext cx="3714776" cy="28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928670"/>
            <a:ext cx="3429024" cy="335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214290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>
                <a:solidFill>
                  <a:srgbClr val="FFFFFF"/>
                </a:solidFill>
              </a:rPr>
              <a:t>опромінювач</a:t>
            </a:r>
            <a:r>
              <a:rPr lang="uk-UA" b="1" dirty="0" smtClean="0">
                <a:solidFill>
                  <a:srgbClr val="FFFFFF"/>
                </a:solidFill>
              </a:rPr>
              <a:t> </a:t>
            </a:r>
            <a:r>
              <a:rPr lang="uk-UA" b="1" dirty="0" err="1" smtClean="0">
                <a:solidFill>
                  <a:srgbClr val="FFFFFF"/>
                </a:solidFill>
              </a:rPr>
              <a:t>фототерапевтичний-</a:t>
            </a:r>
            <a:endParaRPr lang="uk-UA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вартістю 54,3 тис. грн.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рахунок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міського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бюджету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придбано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електрокардіограф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3-х 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канальний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16,3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тис.грн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4" descr="IMG_13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4071966" cy="26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241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13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790"/>
            <a:ext cx="5342530" cy="40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IMG_13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620688"/>
            <a:ext cx="4257339" cy="671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-531442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/>
          </a:p>
          <a:p>
            <a:endParaRPr lang="uk-UA" b="1" dirty="0"/>
          </a:p>
          <a:p>
            <a:r>
              <a:rPr lang="uk-UA" b="1" dirty="0" smtClean="0"/>
              <a:t>З </a:t>
            </a:r>
            <a:r>
              <a:rPr lang="uk-UA" b="1" dirty="0"/>
              <a:t>метою надання допомоги хворим відділення гемодіалізу отримано вертикальний насос від Фундації спадщини Терещенків вартістю </a:t>
            </a:r>
            <a:r>
              <a:rPr lang="ru-RU" b="1" dirty="0"/>
              <a:t>39,8 тис</a:t>
            </a:r>
            <a:r>
              <a:rPr lang="ru-RU" b="1" dirty="0" smtClean="0"/>
              <a:t>. грн</a:t>
            </a:r>
            <a:r>
              <a:rPr lang="ru-RU" b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1854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928670"/>
            <a:ext cx="2071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</a:t>
            </a:r>
            <a:r>
              <a:rPr lang="uk-UA" dirty="0" smtClean="0"/>
              <a:t>изельна генераторна установка –</a:t>
            </a:r>
          </a:p>
          <a:p>
            <a:r>
              <a:rPr lang="uk-UA" dirty="0" smtClean="0"/>
              <a:t> 388 тис. грн.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5072074"/>
            <a:ext cx="1857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Ультразвукова діагностична система </a:t>
            </a:r>
          </a:p>
          <a:p>
            <a:r>
              <a:rPr lang="uk-UA" dirty="0" smtClean="0"/>
              <a:t>1,2 млн. грн. </a:t>
            </a:r>
            <a:endParaRPr lang="ru-RU" dirty="0"/>
          </a:p>
        </p:txBody>
      </p:sp>
      <p:pic>
        <p:nvPicPr>
          <p:cNvPr id="7" name="Рисунок 6" descr="C:\Documents and Settings\Work\Рабочий стол\Новая папка\IMG_20180111_0823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714356"/>
            <a:ext cx="3008959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Work\Рабочий стол\Новая папка\IMG_20180111_084314.jpg"/>
          <p:cNvPicPr/>
          <p:nvPr/>
        </p:nvPicPr>
        <p:blipFill>
          <a:blip r:embed="rId3" cstate="print"/>
          <a:srcRect t="12410" r="2844" b="18947"/>
          <a:stretch>
            <a:fillRect/>
          </a:stretch>
        </p:blipFill>
        <p:spPr bwMode="auto">
          <a:xfrm>
            <a:off x="2285984" y="1357298"/>
            <a:ext cx="353244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Work\Рабочий стол\Новая папка\IMG_20180111_084247.jpg"/>
          <p:cNvPicPr/>
          <p:nvPr/>
        </p:nvPicPr>
        <p:blipFill>
          <a:blip r:embed="rId4" cstate="print"/>
          <a:srcRect r="9231" b="3571"/>
          <a:stretch>
            <a:fillRect/>
          </a:stretch>
        </p:blipFill>
        <p:spPr bwMode="auto">
          <a:xfrm>
            <a:off x="571472" y="3571852"/>
            <a:ext cx="342902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1472" y="214290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Придбано медичного обладнання для ЦРЛ</a:t>
            </a:r>
          </a:p>
          <a:p>
            <a:pPr algn="ctr"/>
            <a:r>
              <a:rPr lang="uk-UA" sz="2800" dirty="0" smtClean="0"/>
              <a:t> у 2017 році </a:t>
            </a:r>
            <a:endParaRPr lang="ru-RU" sz="28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-55026"/>
            <a:ext cx="41433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Придбано мобільну рентгенологічну систему 238 тис. грн.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6497" name="Рисунок 4" descr="IMG_20180111_0827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3262310" cy="5805508"/>
          </a:xfrm>
          <a:prstGeom prst="rect">
            <a:avLst/>
          </a:prstGeom>
          <a:noFill/>
        </p:spPr>
      </p:pic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6762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 descr="C:\Documents and Settings\Work\Рабочий стол\Новая папка\IMG_20180111_084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357298"/>
            <a:ext cx="4929222" cy="274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Work\Рабочий стол\Новая папка\IMG_20180111_084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572008"/>
            <a:ext cx="314327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143372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Напівавтоматичний зварювальний апарат 6,7 тис. грн.</a:t>
            </a:r>
            <a:endParaRPr lang="ru-RU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Work\Рабочий стол\Новая папка\IMG_20180111_0831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5476553" cy="265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714356"/>
            <a:ext cx="514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 </a:t>
            </a:r>
            <a:r>
              <a:rPr lang="uk-UA" dirty="0" err="1" smtClean="0"/>
              <a:t>’який</a:t>
            </a:r>
            <a:r>
              <a:rPr lang="uk-UA" dirty="0" smtClean="0"/>
              <a:t> інвентар для терапевтичного відділення 10 тис. Грн.</a:t>
            </a:r>
            <a:endParaRPr lang="ru-RU" dirty="0"/>
          </a:p>
        </p:txBody>
      </p:sp>
      <p:pic>
        <p:nvPicPr>
          <p:cNvPr id="6" name="Рисунок 5" descr="C:\Documents and Settings\Work\Рабочий стол\Новая папка\IMG_20180110_1459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857760"/>
            <a:ext cx="2000264" cy="17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85786" y="5857892"/>
            <a:ext cx="4001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Датчик до апарату УЗД 199 тис. </a:t>
            </a:r>
            <a:r>
              <a:rPr lang="uk-UA" dirty="0" err="1" smtClean="0"/>
              <a:t>грн</a:t>
            </a:r>
            <a:endParaRPr lang="ru-RU" dirty="0"/>
          </a:p>
        </p:txBody>
      </p:sp>
      <p:pic>
        <p:nvPicPr>
          <p:cNvPr id="5" name="Рисунок 4" descr="C:\Documents and Settings\Work\Рабочий стол\Новая папка\IMG_20180110_1459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642918"/>
            <a:ext cx="271464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Work\Рабочий стол\Новая папка\IMG_20180110_144839.jpg"/>
          <p:cNvPicPr/>
          <p:nvPr/>
        </p:nvPicPr>
        <p:blipFill>
          <a:blip r:embed="rId2" cstate="print"/>
          <a:srcRect b="14634"/>
          <a:stretch>
            <a:fillRect/>
          </a:stretch>
        </p:blipFill>
        <p:spPr bwMode="auto">
          <a:xfrm>
            <a:off x="285720" y="642918"/>
            <a:ext cx="507209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214282" y="142852"/>
            <a:ext cx="5286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Ректоскоп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проктологічний 90 тис. грн.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0" y="3895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C:\Documents and Settings\Work\Рабочий стол\Новая папка\IMG_20180110_1442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507209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0" y="3417706"/>
            <a:ext cx="55006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Електрокардіограф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Heart Screen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80,6 тис. грн.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C:\Documents and Settings\Work\Рабочий стол\Новая папка\IMG_20180110_143126.jpg"/>
          <p:cNvPicPr/>
          <p:nvPr/>
        </p:nvPicPr>
        <p:blipFill>
          <a:blip r:embed="rId4" cstate="print"/>
          <a:srcRect r="-10120" b="11539"/>
          <a:stretch>
            <a:fillRect/>
          </a:stretch>
        </p:blipFill>
        <p:spPr bwMode="auto">
          <a:xfrm>
            <a:off x="5786446" y="285728"/>
            <a:ext cx="3571868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857884" y="5357826"/>
            <a:ext cx="32861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Апарат «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Алкон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-01 УС»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шт. по 7200 загал. сума 14,400 тис. грн.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0" y="7410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10581</TotalTime>
  <Words>4891</Words>
  <Application>Microsoft Office PowerPoint</Application>
  <PresentationFormat>Экран (4:3)</PresentationFormat>
  <Paragraphs>949</Paragraphs>
  <Slides>136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136</vt:i4>
      </vt:variant>
    </vt:vector>
  </HeadingPairs>
  <TitlesOfParts>
    <vt:vector size="138" baseType="lpstr">
      <vt:lpstr>Апекс</vt:lpstr>
      <vt:lpstr>Диаграмма</vt:lpstr>
      <vt:lpstr> Публічний звіт міського голови міста Глухова Терещенка М. за 2016-2017 роки</vt:lpstr>
      <vt:lpstr>Презентация PowerPoint</vt:lpstr>
      <vt:lpstr> Зростання власних доходів загального фонду міського бюджету, тис. гривень </vt:lpstr>
      <vt:lpstr>ДОХОДИ ЗАГАЛЬНОГО ФОНДУ МІСЬКОГО БЮДЖЕТУ</vt:lpstr>
      <vt:lpstr>Презентация PowerPoint</vt:lpstr>
      <vt:lpstr>Бюджет розвитку, млн. грн.</vt:lpstr>
      <vt:lpstr>Надана матеріальна допомога на лікування за рахунок міського бюджету, тис. гривень</vt:lpstr>
      <vt:lpstr>Результати закупівель товарів робіт і послуг через систему «Прозоро» за 2016 рік . </vt:lpstr>
      <vt:lpstr> Результати закупівель  через систему «Прозоро» за 2017 рік </vt:lpstr>
      <vt:lpstr>Економія бюджетних коштів від застосування «Прозоро» тис. гривень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ЦІЛЬОВІ ПРОГРАМИ: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ПОЗАШКІЛЛЯ  ГЛУХОВА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Розвиток фізичної культури і спорту 2016-2017 рр.</vt:lpstr>
      <vt:lpstr>Фізкультурно-оздоровча та спортивна робота</vt:lpstr>
      <vt:lpstr>Фізкультурно-оздоровча та спортивна робота</vt:lpstr>
      <vt:lpstr>Фізкультурно-оздоровча та спортивно-масова робота</vt:lpstr>
      <vt:lpstr>Фізкультурно-оздоровча та спортивно-масова робота</vt:lpstr>
      <vt:lpstr>Фізкультурно-оздоровча та спортивна робота</vt:lpstr>
      <vt:lpstr>Фізкультурно-оздоровча та спортивно-масова робота</vt:lpstr>
      <vt:lpstr>Фізкультурно-оздоровча та спортивно-масова робота</vt:lpstr>
      <vt:lpstr>Фізкультурно-оздоровча та спортивно-масова робота</vt:lpstr>
      <vt:lpstr>Фізкультурно-оздоровча та спортивно-масова робота</vt:lpstr>
      <vt:lpstr>Льодовий майданчик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 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Natali</dc:creator>
  <cp:lastModifiedBy>Seven</cp:lastModifiedBy>
  <cp:revision>941</cp:revision>
  <dcterms:created xsi:type="dcterms:W3CDTF">2010-08-20T05:11:06Z</dcterms:created>
  <dcterms:modified xsi:type="dcterms:W3CDTF">2018-01-25T07:46:26Z</dcterms:modified>
</cp:coreProperties>
</file>